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6" r:id="rId4"/>
    <p:sldId id="259" r:id="rId5"/>
    <p:sldId id="265" r:id="rId6"/>
    <p:sldId id="271" r:id="rId7"/>
    <p:sldId id="266" r:id="rId8"/>
    <p:sldId id="260" r:id="rId9"/>
    <p:sldId id="276" r:id="rId10"/>
    <p:sldId id="262" r:id="rId11"/>
    <p:sldId id="263" r:id="rId12"/>
    <p:sldId id="273" r:id="rId13"/>
    <p:sldId id="264" r:id="rId14"/>
    <p:sldId id="274" r:id="rId15"/>
    <p:sldId id="267" r:id="rId16"/>
    <p:sldId id="277" r:id="rId17"/>
    <p:sldId id="275" r:id="rId18"/>
    <p:sldId id="279" r:id="rId19"/>
    <p:sldId id="270" r:id="rId20"/>
    <p:sldId id="261" r:id="rId21"/>
  </p:sldIdLst>
  <p:sldSz cx="12192000" cy="6858000"/>
  <p:notesSz cx="6858000" cy="9144000"/>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fr-FR" smtClean="0"/>
              <a:t>Modifiez le style du titre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5/19/2021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fr-FR" dirty="0" smtClean="0"/>
              <a:t>Cliquez sur l'icône pour ajouter une image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5/19/2021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fr-FR" smtClean="0"/>
              <a:t>Modifiez le style du titre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5/19/2021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fr-FR" smtClean="0"/>
              <a:t>Modifiez le style du titre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5/19/2021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fr-FR" smtClean="0"/>
              <a:t>Modifiez le style du titre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5/19/2021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5/19/2021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dirty="0" smtClean="0"/>
              <a:t>Cliquez sur l'icône pour ajouter une image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dirty="0" smtClean="0"/>
              <a:t>Cliquez sur l'icône pour ajouter une image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dirty="0" smtClean="0"/>
              <a:t>Cliquez sur l'icône pour ajouter une image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5/19/2021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dirty="0"/>
              <a:t>5/19/2021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141410" y="3073397"/>
            <a:ext cx="4878391" cy="2717801"/>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172200" y="3073397"/>
            <a:ext cx="4875210" cy="2717801"/>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5/19/2021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Cliquez sur l'icône pour ajouter une image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5/19/2021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5/19/2021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8.png"/><Relationship Id="rId5" Type="http://schemas.openxmlformats.org/officeDocument/2006/relationships/slideLayout" Target="../slideLayouts/slideLayout3.xml"/><Relationship Id="rId4" Type="http://schemas.openxmlformats.org/officeDocument/2006/relationships/tags" Target="../tags/tag38.xml"/></Relationships>
</file>

<file path=ppt/slides/_rels/slide11.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9.png"/><Relationship Id="rId5" Type="http://schemas.openxmlformats.org/officeDocument/2006/relationships/slideLayout" Target="../slideLayouts/slideLayout3.xml"/><Relationship Id="rId4" Type="http://schemas.openxmlformats.org/officeDocument/2006/relationships/tags" Target="../tags/tag45.xml"/></Relationships>
</file>

<file path=ppt/slides/_rels/slide13.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10.png"/><Relationship Id="rId5" Type="http://schemas.openxmlformats.org/officeDocument/2006/relationships/slideLayout" Target="../slideLayouts/slideLayout3.xml"/><Relationship Id="rId4" Type="http://schemas.openxmlformats.org/officeDocument/2006/relationships/tags" Target="../tags/tag49.xml"/></Relationships>
</file>

<file path=ppt/slides/_rels/slide14.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11.png"/><Relationship Id="rId5" Type="http://schemas.openxmlformats.org/officeDocument/2006/relationships/slideLayout" Target="../slideLayouts/slideLayout3.xml"/><Relationship Id="rId4" Type="http://schemas.openxmlformats.org/officeDocument/2006/relationships/tags" Target="../tags/tag56.xml"/></Relationships>
</file>

<file path=ppt/slides/_rels/slide16.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12.png"/><Relationship Id="rId5" Type="http://schemas.openxmlformats.org/officeDocument/2006/relationships/slideLayout" Target="../slideLayouts/slideLayout3.xml"/><Relationship Id="rId4" Type="http://schemas.openxmlformats.org/officeDocument/2006/relationships/tags" Target="../tags/tag60.xml"/></Relationships>
</file>

<file path=ppt/slides/_rels/slide17.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13.png"/><Relationship Id="rId5" Type="http://schemas.openxmlformats.org/officeDocument/2006/relationships/slideLayout" Target="../slideLayouts/slideLayout3.xml"/><Relationship Id="rId4" Type="http://schemas.openxmlformats.org/officeDocument/2006/relationships/tags" Target="../tags/tag64.xml"/></Relationships>
</file>

<file path=ppt/slides/_rels/slide18.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14.png"/><Relationship Id="rId4"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15.png"/><Relationship Id="rId5" Type="http://schemas.openxmlformats.org/officeDocument/2006/relationships/slideLayout" Target="../slideLayouts/slideLayout3.xml"/><Relationship Id="rId4" Type="http://schemas.openxmlformats.org/officeDocument/2006/relationships/tags" Target="../tags/tag71.xml"/></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3.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Layout" Target="../slideLayouts/slideLayout1.xml"/><Relationship Id="rId5" Type="http://schemas.openxmlformats.org/officeDocument/2006/relationships/tags" Target="../tags/tag9.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4.png"/><Relationship Id="rId5" Type="http://schemas.openxmlformats.org/officeDocument/2006/relationships/slideLayout" Target="../slideLayouts/slideLayout2.xml"/><Relationship Id="rId4" Type="http://schemas.openxmlformats.org/officeDocument/2006/relationships/tags" Target="../tags/tag19.xml"/></Relationships>
</file>

<file path=ppt/slides/_rels/slide6.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5.png"/><Relationship Id="rId5" Type="http://schemas.openxmlformats.org/officeDocument/2006/relationships/slideLayout" Target="../slideLayouts/slideLayout3.xml"/><Relationship Id="rId4" Type="http://schemas.openxmlformats.org/officeDocument/2006/relationships/tags" Target="../tags/tag26.xml"/></Relationships>
</file>

<file path=ppt/slides/_rels/slide8.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6.png"/><Relationship Id="rId5" Type="http://schemas.openxmlformats.org/officeDocument/2006/relationships/slideLayout" Target="../slideLayouts/slideLayout1.xml"/><Relationship Id="rId4" Type="http://schemas.openxmlformats.org/officeDocument/2006/relationships/tags" Target="../tags/tag30.xml"/></Relationships>
</file>

<file path=ppt/slides/_rels/slide9.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7.png"/><Relationship Id="rId5" Type="http://schemas.openxmlformats.org/officeDocument/2006/relationships/slideLayout" Target="../slideLayouts/slideLayout1.xml"/><Relationship Id="rId4" Type="http://schemas.openxmlformats.org/officeDocument/2006/relationships/tags" Target="../tags/tag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custDataLst>
              <p:tags r:id="rId2"/>
            </p:custDataLst>
          </p:nvPr>
        </p:nvSpPr>
        <p:spPr>
          <a:xfrm>
            <a:off x="920118" y="180174"/>
            <a:ext cx="7686178" cy="1584176"/>
          </a:xfrm>
          <a:prstGeom prst="rect">
            <a:avLst/>
          </a:prstGeom>
        </p:spPr>
        <p:txBody>
          <a:bodyPr vert="horz" lIns="91440" tIns="45720" rIns="91440" bIns="45720" rtlCol="0" anchor="b">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fr-FR" b="1" dirty="0" smtClean="0">
                <a:solidFill>
                  <a:srgbClr val="0070C0"/>
                </a:solidFill>
              </a:rPr>
              <a:t>Marie-Lou Lévesque</a:t>
            </a:r>
            <a:r>
              <a:rPr lang="fr-FR" b="1" dirty="0" smtClean="0"/>
              <a:t/>
            </a:r>
            <a:br>
              <a:rPr lang="fr-FR" b="1" dirty="0" smtClean="0"/>
            </a:br>
            <a:r>
              <a:rPr lang="fr-FR" sz="3999" dirty="0" smtClean="0"/>
              <a:t>Naturopathe et coach de vie</a:t>
            </a:r>
            <a:endParaRPr lang="fr-FR" sz="3999" dirty="0"/>
          </a:p>
        </p:txBody>
      </p:sp>
      <p:sp>
        <p:nvSpPr>
          <p:cNvPr id="6" name="Sous-titre 3"/>
          <p:cNvSpPr txBox="1">
            <a:spLocks/>
          </p:cNvSpPr>
          <p:nvPr>
            <p:custDataLst>
              <p:tags r:id="rId3"/>
            </p:custDataLst>
          </p:nvPr>
        </p:nvSpPr>
        <p:spPr bwMode="auto">
          <a:xfrm>
            <a:off x="1532375" y="1697848"/>
            <a:ext cx="7267667" cy="438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marL="0" indent="0" algn="ctr" rtl="0" eaLnBrk="1" fontAlgn="base" hangingPunct="1">
              <a:lnSpc>
                <a:spcPct val="90000"/>
              </a:lnSpc>
              <a:spcBef>
                <a:spcPts val="1000"/>
              </a:spcBef>
              <a:spcAft>
                <a:spcPct val="0"/>
              </a:spcAft>
              <a:buFont typeface="Arial" panose="020B0604020202020204" pitchFamily="34" charset="0"/>
              <a:buNone/>
              <a:defRPr sz="2200" i="1" kern="1200">
                <a:solidFill>
                  <a:schemeClr val="bg1"/>
                </a:solidFill>
                <a:latin typeface="+mn-lt"/>
                <a:ea typeface="+mn-ea"/>
                <a:cs typeface="Arial" panose="020B0604020202020204" pitchFamily="34" charset="0"/>
              </a:defRPr>
            </a:lvl1pPr>
            <a:lvl2pPr marL="457200" indent="0" algn="ctr" rtl="0" eaLnBrk="1" fontAlgn="base" hangingPunct="1">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A" b="1" dirty="0" smtClean="0">
                <a:solidFill>
                  <a:srgbClr val="0070C0"/>
                </a:solidFill>
              </a:rPr>
              <a:t>Pour me contacter : </a:t>
            </a:r>
            <a:r>
              <a:rPr lang="fr-CA" dirty="0" smtClean="0">
                <a:solidFill>
                  <a:srgbClr val="0070C0"/>
                </a:solidFill>
              </a:rPr>
              <a:t>marieloulg@hotmail.com</a:t>
            </a:r>
          </a:p>
          <a:p>
            <a:r>
              <a:rPr lang="fr-CA" b="1" dirty="0" smtClean="0">
                <a:solidFill>
                  <a:schemeClr val="tx1"/>
                </a:solidFill>
              </a:rPr>
              <a:t>Groupe Facebook: La vie est belle</a:t>
            </a:r>
          </a:p>
          <a:p>
            <a:endParaRPr lang="fr-CA" b="1" dirty="0" smtClean="0">
              <a:solidFill>
                <a:schemeClr val="tx1"/>
              </a:solidFill>
            </a:endParaRPr>
          </a:p>
          <a:p>
            <a:r>
              <a:rPr lang="fr-CA" b="1" dirty="0" smtClean="0">
                <a:solidFill>
                  <a:schemeClr val="tx1"/>
                </a:solidFill>
              </a:rPr>
              <a:t/>
            </a:r>
            <a:br>
              <a:rPr lang="fr-CA" b="1" dirty="0" smtClean="0">
                <a:solidFill>
                  <a:schemeClr val="tx1"/>
                </a:solidFill>
              </a:rPr>
            </a:br>
            <a:r>
              <a:rPr lang="fr-CA" b="1" dirty="0" smtClean="0">
                <a:solidFill>
                  <a:srgbClr val="0070C0"/>
                </a:solidFill>
              </a:rPr>
              <a:t>Facebook: </a:t>
            </a:r>
            <a:r>
              <a:rPr lang="fr-CA" dirty="0" smtClean="0">
                <a:solidFill>
                  <a:srgbClr val="0070C0"/>
                </a:solidFill>
              </a:rPr>
              <a:t>Marie-Lou Lévesque – La vie est belle</a:t>
            </a:r>
          </a:p>
          <a:p>
            <a:r>
              <a:rPr lang="fr-CA" b="1" dirty="0" smtClean="0">
                <a:solidFill>
                  <a:schemeClr val="tx1"/>
                </a:solidFill>
              </a:rPr>
              <a:t>Instagram: </a:t>
            </a:r>
            <a:r>
              <a:rPr lang="fr-CA" dirty="0" smtClean="0">
                <a:solidFill>
                  <a:schemeClr val="tx1"/>
                </a:solidFill>
              </a:rPr>
              <a:t>Marie-Lou Lévesque</a:t>
            </a:r>
          </a:p>
          <a:p>
            <a:endParaRPr lang="fr-CA" dirty="0"/>
          </a:p>
        </p:txBody>
      </p:sp>
    </p:spTree>
    <p:custDataLst>
      <p:tags r:id="rId1"/>
    </p:custDataLst>
    <p:extLst>
      <p:ext uri="{BB962C8B-B14F-4D97-AF65-F5344CB8AC3E}">
        <p14:creationId xmlns:p14="http://schemas.microsoft.com/office/powerpoint/2010/main" val="3888767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2"/>
            </p:custDataLst>
          </p:nvPr>
        </p:nvSpPr>
        <p:spPr>
          <a:xfrm>
            <a:off x="1066596" y="1213658"/>
            <a:ext cx="9906000" cy="2102341"/>
          </a:xfrm>
        </p:spPr>
        <p:txBody>
          <a:bodyPr/>
          <a:lstStyle/>
          <a:p>
            <a:r>
              <a:rPr lang="fr-CA" sz="2800" dirty="0">
                <a:solidFill>
                  <a:srgbClr val="0070C0"/>
                </a:solidFill>
              </a:rPr>
              <a:t>Les croyances limitantes nous font manquer des opportunités, nous empêchent de prendre des chances et augmentent nos peurs alors on ne fait rien….</a:t>
            </a:r>
            <a:r>
              <a:rPr lang="fr-CA" dirty="0"/>
              <a:t/>
            </a:r>
            <a:br>
              <a:rPr lang="fr-CA" dirty="0"/>
            </a:br>
            <a:endParaRPr lang="fr-CA" dirty="0"/>
          </a:p>
        </p:txBody>
      </p:sp>
      <p:sp>
        <p:nvSpPr>
          <p:cNvPr id="3" name="Espace réservé du texte 2"/>
          <p:cNvSpPr>
            <a:spLocks noGrp="1"/>
          </p:cNvSpPr>
          <p:nvPr>
            <p:ph type="body" idx="1"/>
            <p:custDataLst>
              <p:tags r:id="rId3"/>
            </p:custDataLst>
          </p:nvPr>
        </p:nvSpPr>
        <p:spPr>
          <a:xfrm>
            <a:off x="1615236" y="3086013"/>
            <a:ext cx="9906000" cy="1374776"/>
          </a:xfrm>
        </p:spPr>
        <p:txBody>
          <a:bodyPr>
            <a:normAutofit/>
          </a:bodyPr>
          <a:lstStyle/>
          <a:p>
            <a:r>
              <a:rPr lang="fr-CA" dirty="0"/>
              <a:t> </a:t>
            </a:r>
          </a:p>
          <a:p>
            <a:r>
              <a:rPr lang="fr-CA" dirty="0"/>
              <a:t>Elles sont si difficiles à trouver car elles sont présentes depuis l’enfance.  </a:t>
            </a:r>
          </a:p>
          <a:p>
            <a:endParaRPr lang="fr-CA" dirty="0"/>
          </a:p>
        </p:txBody>
      </p:sp>
      <p:pic>
        <p:nvPicPr>
          <p:cNvPr id="4" name="Image 3"/>
          <p:cNvPicPr>
            <a:picLocks noChangeAspect="1"/>
          </p:cNvPicPr>
          <p:nvPr>
            <p:custDataLst>
              <p:tags r:id="rId4"/>
            </p:custDataLst>
          </p:nvPr>
        </p:nvPicPr>
        <p:blipFill>
          <a:blip r:embed="rId6"/>
          <a:stretch>
            <a:fillRect/>
          </a:stretch>
        </p:blipFill>
        <p:spPr>
          <a:xfrm>
            <a:off x="3817179" y="4206404"/>
            <a:ext cx="3162741" cy="2543530"/>
          </a:xfrm>
          <a:prstGeom prst="rect">
            <a:avLst/>
          </a:prstGeom>
        </p:spPr>
      </p:pic>
    </p:spTree>
    <p:custDataLst>
      <p:tags r:id="rId1"/>
    </p:custDataLst>
    <p:extLst>
      <p:ext uri="{BB962C8B-B14F-4D97-AF65-F5344CB8AC3E}">
        <p14:creationId xmlns:p14="http://schemas.microsoft.com/office/powerpoint/2010/main" val="3066982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2"/>
            </p:custDataLst>
          </p:nvPr>
        </p:nvSpPr>
        <p:spPr>
          <a:xfrm>
            <a:off x="1141411" y="2132273"/>
            <a:ext cx="9906000" cy="2852737"/>
          </a:xfrm>
        </p:spPr>
        <p:txBody>
          <a:bodyPr>
            <a:normAutofit/>
          </a:bodyPr>
          <a:lstStyle/>
          <a:p>
            <a:r>
              <a:rPr lang="fr-CA" sz="3200" b="1" cap="none" dirty="0" smtClean="0">
                <a:solidFill>
                  <a:srgbClr val="0070C0"/>
                </a:solidFill>
              </a:rPr>
              <a:t>Situation: </a:t>
            </a:r>
            <a:r>
              <a:rPr lang="fr-CA" sz="3200" dirty="0" smtClean="0"/>
              <a:t>T</a:t>
            </a:r>
            <a:r>
              <a:rPr lang="fr-CA" sz="3200" cap="none" dirty="0" smtClean="0"/>
              <a:t>u </a:t>
            </a:r>
            <a:r>
              <a:rPr lang="fr-CA" sz="3200" cap="none" dirty="0"/>
              <a:t>as tombé durant un spectacle à l’école alors l’humiliation que tu as </a:t>
            </a:r>
            <a:r>
              <a:rPr lang="fr-CA" sz="3200" cap="none" dirty="0" smtClean="0"/>
              <a:t>ressentie était trop grande. </a:t>
            </a:r>
            <a:r>
              <a:rPr lang="fr-CA" sz="3200" cap="none" dirty="0"/>
              <a:t/>
            </a:r>
            <a:br>
              <a:rPr lang="fr-CA" sz="3200" cap="none" dirty="0"/>
            </a:br>
            <a:r>
              <a:rPr lang="fr-CA" sz="3200" cap="none" dirty="0"/>
              <a:t/>
            </a:r>
            <a:br>
              <a:rPr lang="fr-CA" sz="3200" cap="none" dirty="0"/>
            </a:br>
            <a:r>
              <a:rPr lang="fr-CA" sz="3200" b="1" cap="none" dirty="0">
                <a:solidFill>
                  <a:srgbClr val="0070C0"/>
                </a:solidFill>
              </a:rPr>
              <a:t>Croyance: </a:t>
            </a:r>
            <a:r>
              <a:rPr lang="fr-CA" sz="3200" cap="none" dirty="0"/>
              <a:t>En tant qu’adulte, tu penses que tu ne peux pas parler en public. Tu te dis que tu as peur, tu es inconfortable et que ce n’est juste pas pour toi. </a:t>
            </a:r>
            <a:endParaRPr lang="fr-CA" sz="3200" b="1" cap="none" dirty="0">
              <a:solidFill>
                <a:srgbClr val="0070C0"/>
              </a:solidFill>
            </a:endParaRPr>
          </a:p>
        </p:txBody>
      </p:sp>
      <p:sp>
        <p:nvSpPr>
          <p:cNvPr id="4" name="Titre 1"/>
          <p:cNvSpPr txBox="1">
            <a:spLocks/>
          </p:cNvSpPr>
          <p:nvPr>
            <p:custDataLst>
              <p:tags r:id="rId3"/>
            </p:custDataLst>
          </p:nvPr>
        </p:nvSpPr>
        <p:spPr>
          <a:xfrm>
            <a:off x="1141411" y="254462"/>
            <a:ext cx="8791575" cy="12636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fr-CA" dirty="0" smtClean="0">
                <a:solidFill>
                  <a:srgbClr val="0070C0"/>
                </a:solidFill>
              </a:rPr>
              <a:t>Exemples reliées à l’enfance: </a:t>
            </a:r>
            <a:endParaRPr lang="fr-CA" dirty="0">
              <a:solidFill>
                <a:srgbClr val="0070C0"/>
              </a:solidFill>
            </a:endParaRPr>
          </a:p>
        </p:txBody>
      </p:sp>
    </p:spTree>
    <p:custDataLst>
      <p:tags r:id="rId1"/>
    </p:custDataLst>
    <p:extLst>
      <p:ext uri="{BB962C8B-B14F-4D97-AF65-F5344CB8AC3E}">
        <p14:creationId xmlns:p14="http://schemas.microsoft.com/office/powerpoint/2010/main" val="3176840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2"/>
            </p:custDataLst>
          </p:nvPr>
        </p:nvSpPr>
        <p:spPr>
          <a:xfrm>
            <a:off x="1141411" y="2597786"/>
            <a:ext cx="9906000" cy="2852737"/>
          </a:xfrm>
        </p:spPr>
        <p:txBody>
          <a:bodyPr>
            <a:normAutofit fontScale="90000"/>
          </a:bodyPr>
          <a:lstStyle/>
          <a:p>
            <a:r>
              <a:rPr lang="fr-CA" sz="3200" b="1" cap="none" dirty="0" smtClean="0">
                <a:solidFill>
                  <a:srgbClr val="0070C0"/>
                </a:solidFill>
              </a:rPr>
              <a:t>Situation: </a:t>
            </a:r>
            <a:r>
              <a:rPr lang="fr-CA" sz="3200" cap="none" dirty="0"/>
              <a:t>Tu penses que tu n’es pas bon en mathématique, car tu avais de la difficulté en mathématique </a:t>
            </a:r>
            <a:r>
              <a:rPr lang="fr-CA" sz="3200" cap="none" dirty="0" smtClean="0"/>
              <a:t>UNE FOIS au </a:t>
            </a:r>
            <a:r>
              <a:rPr lang="fr-CA" sz="3200" cap="none" dirty="0"/>
              <a:t>primaire. Tu as entendu ta mère dire que vous </a:t>
            </a:r>
            <a:r>
              <a:rPr lang="fr-CA" sz="3200" cap="none" dirty="0" smtClean="0"/>
              <a:t>n’avez </a:t>
            </a:r>
            <a:r>
              <a:rPr lang="fr-CA" sz="3200" cap="none" dirty="0"/>
              <a:t>pas </a:t>
            </a:r>
            <a:r>
              <a:rPr lang="fr-CA" sz="3200" cap="none" dirty="0" smtClean="0"/>
              <a:t>la « bosse » des maths dans </a:t>
            </a:r>
            <a:r>
              <a:rPr lang="fr-CA" sz="3200" cap="none" dirty="0"/>
              <a:t>la famille. </a:t>
            </a:r>
            <a:br>
              <a:rPr lang="fr-CA" sz="3200" cap="none" dirty="0"/>
            </a:br>
            <a:r>
              <a:rPr lang="fr-CA" sz="3200" cap="none" dirty="0"/>
              <a:t/>
            </a:r>
            <a:br>
              <a:rPr lang="fr-CA" sz="3200" cap="none" dirty="0"/>
            </a:br>
            <a:r>
              <a:rPr lang="fr-CA" sz="3200" b="1" cap="none" dirty="0">
                <a:solidFill>
                  <a:srgbClr val="0070C0"/>
                </a:solidFill>
              </a:rPr>
              <a:t>Croyance: </a:t>
            </a:r>
            <a:r>
              <a:rPr lang="fr-CA" sz="3200" cap="none" dirty="0" smtClean="0"/>
              <a:t>Alors</a:t>
            </a:r>
            <a:r>
              <a:rPr lang="fr-CA" sz="3200" cap="none" dirty="0"/>
              <a:t>, tu as perdu espoir et rendu au secondaire, tu peux faire moins d’effort en </a:t>
            </a:r>
            <a:r>
              <a:rPr lang="fr-CA" sz="3200" cap="none" dirty="0" smtClean="0"/>
              <a:t>mathématique, </a:t>
            </a:r>
            <a:r>
              <a:rPr lang="fr-CA" sz="3200" cap="none" dirty="0"/>
              <a:t>car tu ne le crois pas que tu peux réussir. </a:t>
            </a:r>
            <a:r>
              <a:rPr lang="fr-CA" sz="3200" cap="none" dirty="0" smtClean="0"/>
              <a:t>Donc, tes résultats ne sont pas </a:t>
            </a:r>
            <a:br>
              <a:rPr lang="fr-CA" sz="3200" cap="none" dirty="0" smtClean="0"/>
            </a:br>
            <a:r>
              <a:rPr lang="fr-CA" sz="3200" cap="none" dirty="0" smtClean="0"/>
              <a:t>très bon. Tu t’es attiré tes résultats. </a:t>
            </a:r>
            <a:endParaRPr lang="fr-CA" sz="3200" b="1" cap="none" dirty="0">
              <a:solidFill>
                <a:srgbClr val="0070C0"/>
              </a:solidFill>
            </a:endParaRPr>
          </a:p>
        </p:txBody>
      </p:sp>
      <p:sp>
        <p:nvSpPr>
          <p:cNvPr id="4" name="Titre 1"/>
          <p:cNvSpPr txBox="1">
            <a:spLocks/>
          </p:cNvSpPr>
          <p:nvPr>
            <p:custDataLst>
              <p:tags r:id="rId3"/>
            </p:custDataLst>
          </p:nvPr>
        </p:nvSpPr>
        <p:spPr>
          <a:xfrm>
            <a:off x="1141411" y="254462"/>
            <a:ext cx="8791575" cy="12636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fr-CA" dirty="0" smtClean="0">
                <a:solidFill>
                  <a:srgbClr val="0070C0"/>
                </a:solidFill>
              </a:rPr>
              <a:t>Exemples reliées à l’enfance: </a:t>
            </a:r>
            <a:endParaRPr lang="fr-CA" dirty="0">
              <a:solidFill>
                <a:srgbClr val="0070C0"/>
              </a:solidFill>
            </a:endParaRPr>
          </a:p>
        </p:txBody>
      </p:sp>
      <p:pic>
        <p:nvPicPr>
          <p:cNvPr id="3" name="Image 2"/>
          <p:cNvPicPr>
            <a:picLocks noChangeAspect="1"/>
          </p:cNvPicPr>
          <p:nvPr>
            <p:custDataLst>
              <p:tags r:id="rId4"/>
            </p:custDataLst>
          </p:nvPr>
        </p:nvPicPr>
        <p:blipFill>
          <a:blip r:embed="rId6"/>
          <a:stretch>
            <a:fillRect/>
          </a:stretch>
        </p:blipFill>
        <p:spPr>
          <a:xfrm>
            <a:off x="8762521" y="4628839"/>
            <a:ext cx="3429479" cy="2229161"/>
          </a:xfrm>
          <a:prstGeom prst="rect">
            <a:avLst/>
          </a:prstGeom>
        </p:spPr>
      </p:pic>
    </p:spTree>
    <p:custDataLst>
      <p:tags r:id="rId1"/>
    </p:custDataLst>
    <p:extLst>
      <p:ext uri="{BB962C8B-B14F-4D97-AF65-F5344CB8AC3E}">
        <p14:creationId xmlns:p14="http://schemas.microsoft.com/office/powerpoint/2010/main" val="4233179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2"/>
            </p:custDataLst>
          </p:nvPr>
        </p:nvSpPr>
        <p:spPr>
          <a:xfrm>
            <a:off x="951855" y="1939131"/>
            <a:ext cx="9906000" cy="2852737"/>
          </a:xfrm>
        </p:spPr>
        <p:txBody>
          <a:bodyPr>
            <a:normAutofit fontScale="90000"/>
          </a:bodyPr>
          <a:lstStyle/>
          <a:p>
            <a:r>
              <a:rPr lang="fr-CA" cap="none" dirty="0">
                <a:solidFill>
                  <a:srgbClr val="0070C0"/>
                </a:solidFill>
              </a:rPr>
              <a:t> </a:t>
            </a:r>
            <a:br>
              <a:rPr lang="fr-CA" cap="none" dirty="0">
                <a:solidFill>
                  <a:srgbClr val="0070C0"/>
                </a:solidFill>
              </a:rPr>
            </a:br>
            <a:r>
              <a:rPr lang="fr-CA" cap="none" dirty="0">
                <a:solidFill>
                  <a:srgbClr val="0070C0"/>
                </a:solidFill>
              </a:rPr>
              <a:t>Pour contrer tes croyances limitatives, il te faut travailler sur tes insécurités et tes peurs. </a:t>
            </a:r>
            <a:r>
              <a:rPr lang="fr-CA" cap="none" dirty="0" smtClean="0"/>
              <a:t/>
            </a:r>
            <a:br>
              <a:rPr lang="fr-CA" cap="none" dirty="0" smtClean="0"/>
            </a:br>
            <a:r>
              <a:rPr lang="fr-CA" cap="none" dirty="0"/>
              <a:t/>
            </a:r>
            <a:br>
              <a:rPr lang="fr-CA" cap="none" dirty="0"/>
            </a:br>
            <a:r>
              <a:rPr lang="fr-CA" cap="none" dirty="0" smtClean="0"/>
              <a:t>1. Il </a:t>
            </a:r>
            <a:r>
              <a:rPr lang="fr-CA" cap="none" dirty="0"/>
              <a:t>te faut donc construire ta confiance en soi. </a:t>
            </a:r>
            <a:r>
              <a:rPr lang="fr-CA" cap="none" dirty="0" smtClean="0"/>
              <a:t/>
            </a:r>
            <a:br>
              <a:rPr lang="fr-CA" cap="none" dirty="0" smtClean="0"/>
            </a:br>
            <a:r>
              <a:rPr lang="fr-CA" cap="none" dirty="0" smtClean="0"/>
              <a:t/>
            </a:r>
            <a:br>
              <a:rPr lang="fr-CA" cap="none" dirty="0" smtClean="0"/>
            </a:br>
            <a:r>
              <a:rPr lang="fr-CA" cap="none" dirty="0" smtClean="0"/>
              <a:t>2. Il </a:t>
            </a:r>
            <a:r>
              <a:rPr lang="fr-CA" cap="none" dirty="0"/>
              <a:t>semble que les gens attirent aussi ce qui renforcie </a:t>
            </a:r>
            <a:r>
              <a:rPr lang="fr-CA" cap="none" dirty="0" smtClean="0"/>
              <a:t>leurs </a:t>
            </a:r>
            <a:r>
              <a:rPr lang="fr-CA" cap="none" dirty="0"/>
              <a:t>croyances. </a:t>
            </a:r>
            <a:r>
              <a:rPr lang="fr-CA" cap="none" dirty="0" smtClean="0"/>
              <a:t>Tu fais moins d’effort, car tu ne crois pas</a:t>
            </a:r>
            <a:br>
              <a:rPr lang="fr-CA" cap="none" dirty="0" smtClean="0"/>
            </a:br>
            <a:r>
              <a:rPr lang="fr-CA" cap="none" dirty="0" smtClean="0"/>
              <a:t>que tu puisses réussir. Tu dois te trouver des stratégies pour t’obliger à faire des efforts.</a:t>
            </a:r>
            <a:r>
              <a:rPr lang="fr-CA" dirty="0"/>
              <a:t/>
            </a:r>
            <a:br>
              <a:rPr lang="fr-CA" dirty="0"/>
            </a:br>
            <a:endParaRPr lang="fr-CA" dirty="0"/>
          </a:p>
        </p:txBody>
      </p:sp>
      <p:sp>
        <p:nvSpPr>
          <p:cNvPr id="3" name="Espace réservé du texte 2"/>
          <p:cNvSpPr>
            <a:spLocks noGrp="1"/>
          </p:cNvSpPr>
          <p:nvPr>
            <p:ph type="body" idx="1"/>
            <p:custDataLst>
              <p:tags r:id="rId3"/>
            </p:custDataLst>
          </p:nvPr>
        </p:nvSpPr>
        <p:spPr/>
        <p:txBody>
          <a:bodyPr/>
          <a:lstStyle/>
          <a:p>
            <a:endParaRPr lang="fr-CA" dirty="0"/>
          </a:p>
        </p:txBody>
      </p:sp>
      <p:pic>
        <p:nvPicPr>
          <p:cNvPr id="4" name="Image 3"/>
          <p:cNvPicPr>
            <a:picLocks noChangeAspect="1"/>
          </p:cNvPicPr>
          <p:nvPr>
            <p:custDataLst>
              <p:tags r:id="rId4"/>
            </p:custDataLst>
          </p:nvPr>
        </p:nvPicPr>
        <p:blipFill>
          <a:blip r:embed="rId6"/>
          <a:stretch>
            <a:fillRect/>
          </a:stretch>
        </p:blipFill>
        <p:spPr>
          <a:xfrm>
            <a:off x="9882291" y="3939653"/>
            <a:ext cx="2330239" cy="2918347"/>
          </a:xfrm>
          <a:prstGeom prst="rect">
            <a:avLst/>
          </a:prstGeom>
        </p:spPr>
      </p:pic>
    </p:spTree>
    <p:custDataLst>
      <p:tags r:id="rId1"/>
    </p:custDataLst>
    <p:extLst>
      <p:ext uri="{BB962C8B-B14F-4D97-AF65-F5344CB8AC3E}">
        <p14:creationId xmlns:p14="http://schemas.microsoft.com/office/powerpoint/2010/main" val="996594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custDataLst>
              <p:tags r:id="rId2"/>
            </p:custDataLst>
          </p:nvPr>
        </p:nvSpPr>
        <p:spPr>
          <a:xfrm>
            <a:off x="1141411" y="1845425"/>
            <a:ext cx="9906000" cy="3696018"/>
          </a:xfrm>
        </p:spPr>
        <p:txBody>
          <a:bodyPr>
            <a:normAutofit fontScale="62500" lnSpcReduction="20000"/>
          </a:bodyPr>
          <a:lstStyle/>
          <a:p>
            <a:r>
              <a:rPr lang="fr-CA" sz="4400" dirty="0">
                <a:solidFill>
                  <a:srgbClr val="0070C0"/>
                </a:solidFill>
              </a:rPr>
              <a:t>MANTRA</a:t>
            </a:r>
          </a:p>
          <a:p>
            <a:pPr marL="457200" indent="-457200">
              <a:buFont typeface="Arial" panose="020B0604020202020204" pitchFamily="34" charset="0"/>
              <a:buChar char="•"/>
            </a:pPr>
            <a:r>
              <a:rPr lang="fr-CA" sz="2800" cap="none" dirty="0"/>
              <a:t>Répéter le mot ou la phrase de votre choix (30 fois par jour ou dès que le besoin se </a:t>
            </a:r>
            <a:br>
              <a:rPr lang="fr-CA" sz="2800" cap="none" dirty="0"/>
            </a:br>
            <a:r>
              <a:rPr lang="fr-CA" sz="2800" cap="none" dirty="0"/>
              <a:t>faire sentir) Ex: Courage, liberté, Confiance, ….</a:t>
            </a:r>
          </a:p>
          <a:p>
            <a:pPr marL="457200" indent="-457200">
              <a:buFont typeface="Arial" panose="020B0604020202020204" pitchFamily="34" charset="0"/>
              <a:buChar char="•"/>
            </a:pPr>
            <a:r>
              <a:rPr lang="fr-CA" sz="2800" cap="none" dirty="0"/>
              <a:t>Quand on se sent </a:t>
            </a:r>
            <a:r>
              <a:rPr lang="fr-CA" sz="2800" cap="none" dirty="0" err="1"/>
              <a:t>insécure</a:t>
            </a:r>
            <a:r>
              <a:rPr lang="fr-CA" sz="2800" cap="none" dirty="0"/>
              <a:t> ou dans la peur: répéter le mot ou la phrase choisie </a:t>
            </a:r>
            <a:br>
              <a:rPr lang="fr-CA" sz="2800" cap="none" dirty="0"/>
            </a:br>
            <a:r>
              <a:rPr lang="fr-CA" sz="2800" cap="none" dirty="0" smtClean="0"/>
              <a:t>Ex</a:t>
            </a:r>
            <a:r>
              <a:rPr lang="fr-CA" sz="2800" cap="none" dirty="0"/>
              <a:t>: Authentique</a:t>
            </a:r>
          </a:p>
          <a:p>
            <a:r>
              <a:rPr lang="fr-CA" sz="4400" dirty="0">
                <a:solidFill>
                  <a:srgbClr val="0070C0"/>
                </a:solidFill>
              </a:rPr>
              <a:t>Affirmations </a:t>
            </a:r>
          </a:p>
          <a:p>
            <a:pPr marL="457200" indent="-457200">
              <a:buFont typeface="Arial" panose="020B0604020202020204" pitchFamily="34" charset="0"/>
              <a:buChar char="•"/>
            </a:pPr>
            <a:r>
              <a:rPr lang="fr-CA" sz="2800" cap="none" dirty="0"/>
              <a:t>Lire une liste d’affirmations </a:t>
            </a:r>
            <a:r>
              <a:rPr lang="fr-CA" sz="2800" cap="none" dirty="0" smtClean="0"/>
              <a:t>(écris par nous-même) sur </a:t>
            </a:r>
            <a:r>
              <a:rPr lang="fr-CA" sz="2800" cap="none" dirty="0"/>
              <a:t>un sujet précis à tous les soirs et matins</a:t>
            </a:r>
          </a:p>
          <a:p>
            <a:pPr marL="457200" indent="-457200">
              <a:buFont typeface="Arial" panose="020B0604020202020204" pitchFamily="34" charset="0"/>
              <a:buChar char="•"/>
            </a:pPr>
            <a:r>
              <a:rPr lang="fr-CA" sz="2800" cap="none" dirty="0"/>
              <a:t>Mettre des affirmations partout (</a:t>
            </a:r>
            <a:r>
              <a:rPr lang="fr-CA" sz="2800" cap="none" dirty="0" err="1"/>
              <a:t>cell</a:t>
            </a:r>
            <a:r>
              <a:rPr lang="fr-CA" sz="2800" cap="none" dirty="0"/>
              <a:t>, ordinateur, auto, </a:t>
            </a:r>
            <a:r>
              <a:rPr lang="fr-CA" sz="2800" cap="none" dirty="0" smtClean="0"/>
              <a:t>…)</a:t>
            </a:r>
          </a:p>
          <a:p>
            <a:pPr marL="457200" indent="-457200">
              <a:buFont typeface="Arial" panose="020B0604020202020204" pitchFamily="34" charset="0"/>
              <a:buChar char="•"/>
            </a:pPr>
            <a:r>
              <a:rPr lang="fr-CA" sz="2800" cap="none" dirty="0" smtClean="0"/>
              <a:t>Écrire une liste d’affirmations et mettre sous nos oreillers </a:t>
            </a:r>
            <a:r>
              <a:rPr lang="fr-CA" sz="2800" i="1" cap="none" dirty="0" smtClean="0"/>
              <a:t>(nouveau!)</a:t>
            </a:r>
            <a:endParaRPr lang="fr-CA" sz="2800" i="1" cap="none" dirty="0"/>
          </a:p>
          <a:p>
            <a:endParaRPr lang="fr-CA" sz="2800" dirty="0" smtClean="0"/>
          </a:p>
          <a:p>
            <a:endParaRPr lang="fr-CA" dirty="0"/>
          </a:p>
        </p:txBody>
      </p:sp>
      <p:sp>
        <p:nvSpPr>
          <p:cNvPr id="4" name="Titre 1"/>
          <p:cNvSpPr txBox="1">
            <a:spLocks/>
          </p:cNvSpPr>
          <p:nvPr>
            <p:custDataLst>
              <p:tags r:id="rId3"/>
            </p:custDataLst>
          </p:nvPr>
        </p:nvSpPr>
        <p:spPr>
          <a:xfrm>
            <a:off x="1141411" y="254462"/>
            <a:ext cx="8791575" cy="12636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fr-CA" dirty="0" smtClean="0">
                <a:solidFill>
                  <a:srgbClr val="0070C0"/>
                </a:solidFill>
              </a:rPr>
              <a:t>Comment contrer ses croyances</a:t>
            </a:r>
            <a:endParaRPr lang="fr-CA" dirty="0">
              <a:solidFill>
                <a:srgbClr val="0070C0"/>
              </a:solidFill>
            </a:endParaRPr>
          </a:p>
        </p:txBody>
      </p:sp>
    </p:spTree>
    <p:custDataLst>
      <p:tags r:id="rId1"/>
    </p:custDataLst>
    <p:extLst>
      <p:ext uri="{BB962C8B-B14F-4D97-AF65-F5344CB8AC3E}">
        <p14:creationId xmlns:p14="http://schemas.microsoft.com/office/powerpoint/2010/main" val="2713882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2"/>
            </p:custDataLst>
          </p:nvPr>
        </p:nvSpPr>
        <p:spPr>
          <a:xfrm>
            <a:off x="1083222" y="2439844"/>
            <a:ext cx="9906000" cy="2852737"/>
          </a:xfrm>
        </p:spPr>
        <p:txBody>
          <a:bodyPr>
            <a:normAutofit fontScale="90000"/>
          </a:bodyPr>
          <a:lstStyle/>
          <a:p>
            <a:r>
              <a:rPr lang="fr-CA" dirty="0"/>
              <a:t> </a:t>
            </a:r>
            <a:br>
              <a:rPr lang="fr-CA" dirty="0"/>
            </a:br>
            <a:r>
              <a:rPr lang="fr-CA" dirty="0" smtClean="0"/>
              <a:t>AFFIRMATION générale: </a:t>
            </a:r>
            <a:br>
              <a:rPr lang="fr-CA" dirty="0" smtClean="0"/>
            </a:br>
            <a:r>
              <a:rPr lang="fr-CA" cap="none" dirty="0" smtClean="0"/>
              <a:t/>
            </a:r>
            <a:br>
              <a:rPr lang="fr-CA" cap="none" dirty="0" smtClean="0"/>
            </a:br>
            <a:r>
              <a:rPr lang="fr-CA" i="1" cap="none" dirty="0" smtClean="0"/>
              <a:t>Je </a:t>
            </a:r>
            <a:r>
              <a:rPr lang="fr-CA" i="1" cap="none" dirty="0"/>
              <a:t>laisse </a:t>
            </a:r>
            <a:r>
              <a:rPr lang="fr-CA" i="1" cap="none" dirty="0" smtClean="0"/>
              <a:t>maintenant aller toutes </a:t>
            </a:r>
            <a:r>
              <a:rPr lang="fr-CA" i="1" cap="none" dirty="0"/>
              <a:t>les anciennes croyances au sujet de mes relations personnelles et la manière dont elles sont supposées être.   </a:t>
            </a:r>
            <a:r>
              <a:rPr lang="fr-CA" cap="none" dirty="0"/>
              <a:t/>
            </a:r>
            <a:br>
              <a:rPr lang="fr-CA" cap="none" dirty="0"/>
            </a:br>
            <a:r>
              <a:rPr lang="fr-CA" dirty="0"/>
              <a:t/>
            </a:r>
            <a:br>
              <a:rPr lang="fr-CA" dirty="0"/>
            </a:br>
            <a:endParaRPr lang="fr-CA" dirty="0"/>
          </a:p>
        </p:txBody>
      </p:sp>
      <p:sp>
        <p:nvSpPr>
          <p:cNvPr id="4" name="Titre 1"/>
          <p:cNvSpPr txBox="1">
            <a:spLocks/>
          </p:cNvSpPr>
          <p:nvPr>
            <p:custDataLst>
              <p:tags r:id="rId3"/>
            </p:custDataLst>
          </p:nvPr>
        </p:nvSpPr>
        <p:spPr>
          <a:xfrm>
            <a:off x="1141411" y="254462"/>
            <a:ext cx="8791575" cy="12636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fr-CA" dirty="0" smtClean="0">
                <a:solidFill>
                  <a:srgbClr val="0070C0"/>
                </a:solidFill>
              </a:rPr>
              <a:t>Comment contrer ses croyances</a:t>
            </a:r>
            <a:endParaRPr lang="fr-CA" dirty="0">
              <a:solidFill>
                <a:srgbClr val="0070C0"/>
              </a:solidFill>
            </a:endParaRPr>
          </a:p>
        </p:txBody>
      </p:sp>
      <p:pic>
        <p:nvPicPr>
          <p:cNvPr id="5" name="Image 4"/>
          <p:cNvPicPr>
            <a:picLocks noChangeAspect="1"/>
          </p:cNvPicPr>
          <p:nvPr>
            <p:custDataLst>
              <p:tags r:id="rId4"/>
            </p:custDataLst>
          </p:nvPr>
        </p:nvPicPr>
        <p:blipFill>
          <a:blip r:embed="rId6"/>
          <a:stretch>
            <a:fillRect/>
          </a:stretch>
        </p:blipFill>
        <p:spPr>
          <a:xfrm>
            <a:off x="8914583" y="532014"/>
            <a:ext cx="2074639" cy="2113200"/>
          </a:xfrm>
          <a:prstGeom prst="rect">
            <a:avLst/>
          </a:prstGeom>
        </p:spPr>
      </p:pic>
    </p:spTree>
    <p:custDataLst>
      <p:tags r:id="rId1"/>
    </p:custDataLst>
    <p:extLst>
      <p:ext uri="{BB962C8B-B14F-4D97-AF65-F5344CB8AC3E}">
        <p14:creationId xmlns:p14="http://schemas.microsoft.com/office/powerpoint/2010/main" val="3991521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custDataLst>
              <p:tags r:id="rId2"/>
            </p:custDataLst>
          </p:nvPr>
        </p:nvSpPr>
        <p:spPr>
          <a:xfrm>
            <a:off x="1141411" y="2103120"/>
            <a:ext cx="9906000" cy="3696018"/>
          </a:xfrm>
        </p:spPr>
        <p:txBody>
          <a:bodyPr>
            <a:normAutofit fontScale="70000" lnSpcReduction="20000"/>
          </a:bodyPr>
          <a:lstStyle/>
          <a:p>
            <a:r>
              <a:rPr lang="fr-CA" sz="3600" dirty="0" smtClean="0">
                <a:solidFill>
                  <a:srgbClr val="0070C0"/>
                </a:solidFill>
              </a:rPr>
              <a:t>Méditation </a:t>
            </a:r>
            <a:endParaRPr lang="fr-CA" sz="3600" dirty="0">
              <a:solidFill>
                <a:srgbClr val="0070C0"/>
              </a:solidFill>
            </a:endParaRPr>
          </a:p>
          <a:p>
            <a:pPr marL="457200" indent="-457200">
              <a:buFont typeface="Arial" panose="020B0604020202020204" pitchFamily="34" charset="0"/>
              <a:buChar char="•"/>
            </a:pPr>
            <a:r>
              <a:rPr lang="fr-CA" sz="2800" cap="none" dirty="0" smtClean="0"/>
              <a:t>Enregistrer une méditation avec votre voix sur le sujet </a:t>
            </a:r>
            <a:endParaRPr lang="fr-CA" sz="2800" cap="none" dirty="0"/>
          </a:p>
          <a:p>
            <a:pPr marL="457200" indent="-457200">
              <a:buFont typeface="Arial" panose="020B0604020202020204" pitchFamily="34" charset="0"/>
              <a:buChar char="•"/>
            </a:pPr>
            <a:r>
              <a:rPr lang="fr-CA" sz="2800" cap="none" dirty="0" smtClean="0"/>
              <a:t>Écouter une méditation sur le sujet au coucher (YouTube)</a:t>
            </a:r>
            <a:endParaRPr lang="fr-CA" sz="2800" cap="none" dirty="0"/>
          </a:p>
          <a:p>
            <a:endParaRPr lang="fr-CA" sz="2800" dirty="0" smtClean="0"/>
          </a:p>
          <a:p>
            <a:r>
              <a:rPr lang="fr-CA" sz="3600" dirty="0">
                <a:solidFill>
                  <a:srgbClr val="0070C0"/>
                </a:solidFill>
              </a:rPr>
              <a:t>Défi de la </a:t>
            </a:r>
            <a:r>
              <a:rPr lang="fr-CA" sz="3600" dirty="0" smtClean="0">
                <a:solidFill>
                  <a:srgbClr val="0070C0"/>
                </a:solidFill>
              </a:rPr>
              <a:t>semaine / MOIS</a:t>
            </a:r>
            <a:endParaRPr lang="fr-CA" sz="3600" dirty="0">
              <a:solidFill>
                <a:srgbClr val="0070C0"/>
              </a:solidFill>
            </a:endParaRPr>
          </a:p>
          <a:p>
            <a:pPr marL="457200" indent="-457200">
              <a:buFont typeface="Arial" panose="020B0604020202020204" pitchFamily="34" charset="0"/>
              <a:buChar char="•"/>
            </a:pPr>
            <a:r>
              <a:rPr lang="fr-CA" sz="2800" cap="none" dirty="0" smtClean="0"/>
              <a:t>Trouver un défi organisé sur le sujet sur internet (santé, abondance,…)</a:t>
            </a:r>
          </a:p>
          <a:p>
            <a:pPr marL="457200" indent="-457200">
              <a:buFont typeface="Arial" panose="020B0604020202020204" pitchFamily="34" charset="0"/>
              <a:buChar char="•"/>
            </a:pPr>
            <a:r>
              <a:rPr lang="fr-CA" sz="2800" cap="none" dirty="0" smtClean="0"/>
              <a:t>Défi des 100 jours de </a:t>
            </a:r>
            <a:r>
              <a:rPr lang="fr-CA" sz="2800" cap="none" dirty="0" err="1" smtClean="0"/>
              <a:t>Lilou</a:t>
            </a:r>
            <a:r>
              <a:rPr lang="fr-CA" sz="2800" cap="none" dirty="0" smtClean="0"/>
              <a:t> Macé</a:t>
            </a:r>
            <a:endParaRPr lang="fr-CA" sz="2800" cap="none" dirty="0"/>
          </a:p>
          <a:p>
            <a:pPr marL="457200" indent="-457200">
              <a:buFont typeface="Arial" panose="020B0604020202020204" pitchFamily="34" charset="0"/>
              <a:buChar char="•"/>
            </a:pPr>
            <a:r>
              <a:rPr lang="fr-CA" sz="2800" cap="none" dirty="0" smtClean="0"/>
              <a:t>Lire un livre sur le sujet et faire </a:t>
            </a:r>
            <a:r>
              <a:rPr lang="fr-CA" sz="2800" u="sng" cap="none" dirty="0" smtClean="0"/>
              <a:t>tous les exercices</a:t>
            </a:r>
            <a:endParaRPr lang="fr-CA" sz="2800" u="sng" cap="none" dirty="0"/>
          </a:p>
          <a:p>
            <a:endParaRPr lang="fr-CA" sz="2800" dirty="0" smtClean="0"/>
          </a:p>
          <a:p>
            <a:endParaRPr lang="fr-CA" dirty="0"/>
          </a:p>
        </p:txBody>
      </p:sp>
      <p:sp>
        <p:nvSpPr>
          <p:cNvPr id="4" name="Titre 1"/>
          <p:cNvSpPr txBox="1">
            <a:spLocks/>
          </p:cNvSpPr>
          <p:nvPr>
            <p:custDataLst>
              <p:tags r:id="rId3"/>
            </p:custDataLst>
          </p:nvPr>
        </p:nvSpPr>
        <p:spPr>
          <a:xfrm>
            <a:off x="1141411" y="254462"/>
            <a:ext cx="8791575" cy="12636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fr-CA" dirty="0" smtClean="0">
                <a:solidFill>
                  <a:srgbClr val="0070C0"/>
                </a:solidFill>
              </a:rPr>
              <a:t>Comment contrer ses croyances</a:t>
            </a:r>
            <a:endParaRPr lang="fr-CA" dirty="0">
              <a:solidFill>
                <a:srgbClr val="0070C0"/>
              </a:solidFill>
            </a:endParaRPr>
          </a:p>
        </p:txBody>
      </p:sp>
      <p:pic>
        <p:nvPicPr>
          <p:cNvPr id="5" name="Image 4"/>
          <p:cNvPicPr>
            <a:picLocks noChangeAspect="1"/>
          </p:cNvPicPr>
          <p:nvPr>
            <p:custDataLst>
              <p:tags r:id="rId4"/>
            </p:custDataLst>
          </p:nvPr>
        </p:nvPicPr>
        <p:blipFill>
          <a:blip r:embed="rId6"/>
          <a:stretch>
            <a:fillRect/>
          </a:stretch>
        </p:blipFill>
        <p:spPr>
          <a:xfrm>
            <a:off x="8838732" y="1980422"/>
            <a:ext cx="3353268" cy="2448267"/>
          </a:xfrm>
          <a:prstGeom prst="rect">
            <a:avLst/>
          </a:prstGeom>
        </p:spPr>
      </p:pic>
      <p:sp>
        <p:nvSpPr>
          <p:cNvPr id="2" name="Étoile à 5 branches 1"/>
          <p:cNvSpPr/>
          <p:nvPr/>
        </p:nvSpPr>
        <p:spPr>
          <a:xfrm>
            <a:off x="6094411" y="3602157"/>
            <a:ext cx="1795548" cy="914399"/>
          </a:xfrm>
          <a:prstGeom prst="star5">
            <a:avLst/>
          </a:prstGeom>
          <a:solidFill>
            <a:srgbClr val="FFFF00"/>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p:cNvSpPr txBox="1"/>
          <p:nvPr/>
        </p:nvSpPr>
        <p:spPr>
          <a:xfrm flipH="1">
            <a:off x="6513021" y="3874690"/>
            <a:ext cx="1458885" cy="369332"/>
          </a:xfrm>
          <a:prstGeom prst="rect">
            <a:avLst/>
          </a:prstGeom>
          <a:noFill/>
        </p:spPr>
        <p:txBody>
          <a:bodyPr wrap="square" rtlCol="0">
            <a:spAutoFit/>
          </a:bodyPr>
          <a:lstStyle/>
          <a:p>
            <a:r>
              <a:rPr lang="fr-CA" dirty="0" smtClean="0">
                <a:solidFill>
                  <a:schemeClr val="accent4">
                    <a:lumMod val="60000"/>
                    <a:lumOff val="40000"/>
                  </a:schemeClr>
                </a:solidFill>
              </a:rPr>
              <a:t>J’adore! </a:t>
            </a:r>
            <a:endParaRPr lang="fr-CA" dirty="0">
              <a:solidFill>
                <a:schemeClr val="accent4">
                  <a:lumMod val="60000"/>
                  <a:lumOff val="40000"/>
                </a:schemeClr>
              </a:solidFill>
            </a:endParaRPr>
          </a:p>
        </p:txBody>
      </p:sp>
    </p:spTree>
    <p:custDataLst>
      <p:tags r:id="rId1"/>
    </p:custDataLst>
    <p:extLst>
      <p:ext uri="{BB962C8B-B14F-4D97-AF65-F5344CB8AC3E}">
        <p14:creationId xmlns:p14="http://schemas.microsoft.com/office/powerpoint/2010/main" val="2873164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custDataLst>
              <p:tags r:id="rId2"/>
            </p:custDataLst>
          </p:nvPr>
        </p:nvSpPr>
        <p:spPr>
          <a:xfrm>
            <a:off x="925280" y="2128059"/>
            <a:ext cx="9906000" cy="4438996"/>
          </a:xfrm>
        </p:spPr>
        <p:txBody>
          <a:bodyPr>
            <a:normAutofit/>
          </a:bodyPr>
          <a:lstStyle/>
          <a:p>
            <a:r>
              <a:rPr lang="fr-CA" sz="2800" dirty="0" smtClean="0">
                <a:solidFill>
                  <a:srgbClr val="0070C0"/>
                </a:solidFill>
              </a:rPr>
              <a:t>Visualisation</a:t>
            </a:r>
          </a:p>
          <a:p>
            <a:pPr marL="457200" indent="-457200">
              <a:buFont typeface="Arial" panose="020B0604020202020204" pitchFamily="34" charset="0"/>
              <a:buChar char="•"/>
            </a:pPr>
            <a:r>
              <a:rPr lang="fr-CA" sz="2800" cap="none" dirty="0" smtClean="0"/>
              <a:t>Enregistrer </a:t>
            </a:r>
            <a:r>
              <a:rPr lang="fr-CA" sz="2800" cap="none" dirty="0"/>
              <a:t>une </a:t>
            </a:r>
            <a:r>
              <a:rPr lang="fr-CA" sz="2800" cap="none" dirty="0" smtClean="0"/>
              <a:t>visualisation </a:t>
            </a:r>
            <a:r>
              <a:rPr lang="fr-CA" sz="2800" cap="none" dirty="0"/>
              <a:t>avec votre </a:t>
            </a:r>
            <a:r>
              <a:rPr lang="fr-CA" sz="2800" cap="none" dirty="0" smtClean="0"/>
              <a:t>voix </a:t>
            </a:r>
            <a:r>
              <a:rPr lang="fr-CA" sz="2800" cap="none" dirty="0"/>
              <a:t>sur le sujet </a:t>
            </a:r>
            <a:endParaRPr lang="fr-CA" sz="2800" cap="none" dirty="0" smtClean="0"/>
          </a:p>
          <a:p>
            <a:pPr marL="457200" indent="-457200">
              <a:buFont typeface="Arial" panose="020B0604020202020204" pitchFamily="34" charset="0"/>
              <a:buChar char="•"/>
            </a:pPr>
            <a:r>
              <a:rPr lang="fr-CA" sz="2800" cap="none" dirty="0" smtClean="0"/>
              <a:t>Faire une visualisation de 1 min à tous les jour </a:t>
            </a:r>
            <a:br>
              <a:rPr lang="fr-CA" sz="2800" cap="none" dirty="0" smtClean="0"/>
            </a:br>
            <a:endParaRPr lang="fr-CA" sz="1100" dirty="0">
              <a:solidFill>
                <a:srgbClr val="0070C0"/>
              </a:solidFill>
            </a:endParaRPr>
          </a:p>
          <a:p>
            <a:r>
              <a:rPr lang="fr-CA" sz="2800" dirty="0">
                <a:solidFill>
                  <a:srgbClr val="0070C0"/>
                </a:solidFill>
              </a:rPr>
              <a:t>faire des plans avec des </a:t>
            </a:r>
            <a:r>
              <a:rPr lang="fr-CA" sz="2800" dirty="0" smtClean="0">
                <a:solidFill>
                  <a:srgbClr val="0070C0"/>
                </a:solidFill>
              </a:rPr>
              <a:t>échéances</a:t>
            </a:r>
          </a:p>
          <a:p>
            <a:pPr marL="457200" indent="-457200">
              <a:buFont typeface="Arial" panose="020B0604020202020204" pitchFamily="34" charset="0"/>
              <a:buChar char="•"/>
            </a:pPr>
            <a:r>
              <a:rPr lang="fr-CA" sz="2800" cap="none" dirty="0" smtClean="0"/>
              <a:t>Dans l’action et le dépassement de soi, on peut contrer des croyances. Peut aider être d’une amie ou coach.  </a:t>
            </a:r>
            <a:endParaRPr lang="fr-CA" sz="2800" cap="none" dirty="0"/>
          </a:p>
          <a:p>
            <a:endParaRPr lang="fr-CA" sz="1200" dirty="0">
              <a:solidFill>
                <a:srgbClr val="0070C0"/>
              </a:solidFill>
            </a:endParaRPr>
          </a:p>
          <a:p>
            <a:endParaRPr lang="fr-CA" sz="2800" dirty="0" smtClean="0">
              <a:solidFill>
                <a:srgbClr val="0070C0"/>
              </a:solidFill>
            </a:endParaRPr>
          </a:p>
          <a:p>
            <a:endParaRPr lang="fr-CA" sz="2800" dirty="0">
              <a:solidFill>
                <a:srgbClr val="0070C0"/>
              </a:solidFill>
            </a:endParaRPr>
          </a:p>
          <a:p>
            <a:endParaRPr lang="fr-CA" dirty="0"/>
          </a:p>
        </p:txBody>
      </p:sp>
      <p:sp>
        <p:nvSpPr>
          <p:cNvPr id="4" name="Titre 1"/>
          <p:cNvSpPr txBox="1">
            <a:spLocks/>
          </p:cNvSpPr>
          <p:nvPr>
            <p:custDataLst>
              <p:tags r:id="rId3"/>
            </p:custDataLst>
          </p:nvPr>
        </p:nvSpPr>
        <p:spPr>
          <a:xfrm>
            <a:off x="858778" y="253481"/>
            <a:ext cx="8791575" cy="12636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fr-CA" dirty="0" smtClean="0">
                <a:solidFill>
                  <a:srgbClr val="0070C0"/>
                </a:solidFill>
              </a:rPr>
              <a:t>Comment contrer ses croyances</a:t>
            </a:r>
            <a:endParaRPr lang="fr-CA" dirty="0">
              <a:solidFill>
                <a:srgbClr val="0070C0"/>
              </a:solidFill>
            </a:endParaRPr>
          </a:p>
        </p:txBody>
      </p:sp>
      <p:pic>
        <p:nvPicPr>
          <p:cNvPr id="2" name="Image 1"/>
          <p:cNvPicPr>
            <a:picLocks noChangeAspect="1"/>
          </p:cNvPicPr>
          <p:nvPr>
            <p:custDataLst>
              <p:tags r:id="rId4"/>
            </p:custDataLst>
          </p:nvPr>
        </p:nvPicPr>
        <p:blipFill>
          <a:blip r:embed="rId6"/>
          <a:stretch>
            <a:fillRect/>
          </a:stretch>
        </p:blipFill>
        <p:spPr>
          <a:xfrm>
            <a:off x="8420905" y="0"/>
            <a:ext cx="4153480" cy="2476846"/>
          </a:xfrm>
          <a:prstGeom prst="rect">
            <a:avLst/>
          </a:prstGeom>
        </p:spPr>
      </p:pic>
    </p:spTree>
    <p:custDataLst>
      <p:tags r:id="rId1"/>
    </p:custDataLst>
    <p:extLst>
      <p:ext uri="{BB962C8B-B14F-4D97-AF65-F5344CB8AC3E}">
        <p14:creationId xmlns:p14="http://schemas.microsoft.com/office/powerpoint/2010/main" val="4010021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custDataLst>
              <p:tags r:id="rId2"/>
            </p:custDataLst>
          </p:nvPr>
        </p:nvSpPr>
        <p:spPr>
          <a:xfrm>
            <a:off x="1141411" y="1770611"/>
            <a:ext cx="9906000" cy="4438996"/>
          </a:xfrm>
        </p:spPr>
        <p:txBody>
          <a:bodyPr>
            <a:normAutofit lnSpcReduction="10000"/>
          </a:bodyPr>
          <a:lstStyle/>
          <a:p>
            <a:endParaRPr lang="fr-CA" sz="1200" dirty="0">
              <a:solidFill>
                <a:srgbClr val="0070C0"/>
              </a:solidFill>
            </a:endParaRPr>
          </a:p>
          <a:p>
            <a:r>
              <a:rPr lang="fr-CA" sz="2800" dirty="0">
                <a:solidFill>
                  <a:srgbClr val="0070C0"/>
                </a:solidFill>
              </a:rPr>
              <a:t>augmenter sa confiance en soi</a:t>
            </a:r>
          </a:p>
          <a:p>
            <a:pPr marL="457200" indent="-457200">
              <a:buFont typeface="Arial" panose="020B0604020202020204" pitchFamily="34" charset="0"/>
              <a:buChar char="•"/>
            </a:pPr>
            <a:r>
              <a:rPr lang="fr-CA" sz="2800" cap="none" dirty="0"/>
              <a:t>Faire des actions qui nous sortent de notre zone de confort sur une période précise. </a:t>
            </a:r>
            <a:endParaRPr lang="fr-CA" sz="2800" cap="none" dirty="0" smtClean="0"/>
          </a:p>
          <a:p>
            <a:pPr marL="457200" indent="-457200">
              <a:buFont typeface="Arial" panose="020B0604020202020204" pitchFamily="34" charset="0"/>
              <a:buChar char="•"/>
            </a:pPr>
            <a:r>
              <a:rPr lang="fr-CA" sz="2800" cap="none" dirty="0" smtClean="0"/>
              <a:t>Essayer quelque chose de nouveau</a:t>
            </a:r>
          </a:p>
          <a:p>
            <a:pPr marL="457200" indent="-457200">
              <a:buFont typeface="Arial" panose="020B0604020202020204" pitchFamily="34" charset="0"/>
              <a:buChar char="•"/>
            </a:pPr>
            <a:r>
              <a:rPr lang="fr-CA" sz="2800" cap="none" dirty="0" smtClean="0"/>
              <a:t>Surveiller votre posture pour imiter l’assurance (</a:t>
            </a:r>
            <a:r>
              <a:rPr lang="fr-CA" sz="2800" cap="none" dirty="0" smtClean="0">
                <a:solidFill>
                  <a:srgbClr val="FF0000"/>
                </a:solidFill>
              </a:rPr>
              <a:t>malade!</a:t>
            </a:r>
            <a:r>
              <a:rPr lang="fr-CA" sz="2800" cap="none" dirty="0" smtClean="0"/>
              <a:t>)</a:t>
            </a:r>
          </a:p>
          <a:p>
            <a:pPr marL="457200" indent="-457200">
              <a:buFont typeface="Arial" panose="020B0604020202020204" pitchFamily="34" charset="0"/>
              <a:buChar char="•"/>
            </a:pPr>
            <a:r>
              <a:rPr lang="fr-CA" sz="2800" cap="none" dirty="0" smtClean="0"/>
              <a:t>Écrire vos réussites, accomplissements et vos talents</a:t>
            </a:r>
          </a:p>
          <a:p>
            <a:pPr marL="457200" indent="-457200">
              <a:buFont typeface="Arial" panose="020B0604020202020204" pitchFamily="34" charset="0"/>
              <a:buChar char="•"/>
            </a:pPr>
            <a:r>
              <a:rPr lang="fr-CA" sz="2800" cap="none" dirty="0" smtClean="0"/>
              <a:t>Faire du yoga (ou faire l’étoile!)</a:t>
            </a:r>
          </a:p>
          <a:p>
            <a:pPr marL="457200" indent="-457200">
              <a:buFont typeface="Arial" panose="020B0604020202020204" pitchFamily="34" charset="0"/>
              <a:buChar char="•"/>
            </a:pPr>
            <a:endParaRPr lang="fr-CA" sz="2800" cap="none" dirty="0"/>
          </a:p>
          <a:p>
            <a:endParaRPr lang="fr-CA" sz="2800" dirty="0" smtClean="0">
              <a:solidFill>
                <a:srgbClr val="0070C0"/>
              </a:solidFill>
            </a:endParaRPr>
          </a:p>
          <a:p>
            <a:endParaRPr lang="fr-CA" sz="2800" dirty="0">
              <a:solidFill>
                <a:srgbClr val="0070C0"/>
              </a:solidFill>
            </a:endParaRPr>
          </a:p>
          <a:p>
            <a:endParaRPr lang="fr-CA" dirty="0"/>
          </a:p>
        </p:txBody>
      </p:sp>
      <p:sp>
        <p:nvSpPr>
          <p:cNvPr id="4" name="Titre 1"/>
          <p:cNvSpPr txBox="1">
            <a:spLocks/>
          </p:cNvSpPr>
          <p:nvPr>
            <p:custDataLst>
              <p:tags r:id="rId3"/>
            </p:custDataLst>
          </p:nvPr>
        </p:nvSpPr>
        <p:spPr>
          <a:xfrm>
            <a:off x="858778" y="253481"/>
            <a:ext cx="8791575" cy="12636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fr-CA" dirty="0" smtClean="0">
                <a:solidFill>
                  <a:srgbClr val="0070C0"/>
                </a:solidFill>
              </a:rPr>
              <a:t>Comment contrer ses croyances</a:t>
            </a:r>
            <a:endParaRPr lang="fr-CA" dirty="0">
              <a:solidFill>
                <a:srgbClr val="0070C0"/>
              </a:solidFill>
            </a:endParaRPr>
          </a:p>
        </p:txBody>
      </p:sp>
      <p:pic>
        <p:nvPicPr>
          <p:cNvPr id="5" name="Image 4"/>
          <p:cNvPicPr>
            <a:picLocks noChangeAspect="1"/>
          </p:cNvPicPr>
          <p:nvPr/>
        </p:nvPicPr>
        <p:blipFill>
          <a:blip r:embed="rId5"/>
          <a:stretch>
            <a:fillRect/>
          </a:stretch>
        </p:blipFill>
        <p:spPr>
          <a:xfrm>
            <a:off x="9095943" y="0"/>
            <a:ext cx="3096057" cy="2543530"/>
          </a:xfrm>
          <a:prstGeom prst="rect">
            <a:avLst/>
          </a:prstGeom>
        </p:spPr>
      </p:pic>
    </p:spTree>
    <p:custDataLst>
      <p:tags r:id="rId1"/>
    </p:custDataLst>
    <p:extLst>
      <p:ext uri="{BB962C8B-B14F-4D97-AF65-F5344CB8AC3E}">
        <p14:creationId xmlns:p14="http://schemas.microsoft.com/office/powerpoint/2010/main" val="2700103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2"/>
            </p:custDataLst>
          </p:nvPr>
        </p:nvSpPr>
        <p:spPr>
          <a:xfrm>
            <a:off x="1074909" y="947651"/>
            <a:ext cx="9906000" cy="971811"/>
          </a:xfrm>
        </p:spPr>
        <p:txBody>
          <a:bodyPr>
            <a:normAutofit/>
          </a:bodyPr>
          <a:lstStyle/>
          <a:p>
            <a:r>
              <a:rPr lang="fr-CA" dirty="0">
                <a:solidFill>
                  <a:srgbClr val="0070C0"/>
                </a:solidFill>
              </a:rPr>
              <a:t>Pour aller encore plus loin…</a:t>
            </a:r>
          </a:p>
        </p:txBody>
      </p:sp>
      <p:sp>
        <p:nvSpPr>
          <p:cNvPr id="3" name="Espace réservé du texte 2"/>
          <p:cNvSpPr>
            <a:spLocks noGrp="1"/>
          </p:cNvSpPr>
          <p:nvPr>
            <p:ph type="body" idx="1"/>
            <p:custDataLst>
              <p:tags r:id="rId3"/>
            </p:custDataLst>
          </p:nvPr>
        </p:nvSpPr>
        <p:spPr>
          <a:xfrm>
            <a:off x="1141411" y="2385753"/>
            <a:ext cx="9906000" cy="3413385"/>
          </a:xfrm>
        </p:spPr>
        <p:txBody>
          <a:bodyPr/>
          <a:lstStyle/>
          <a:p>
            <a:pPr marL="342900" indent="-342900">
              <a:buAutoNum type="arabicPeriod"/>
            </a:pPr>
            <a:r>
              <a:rPr lang="fr-CA" dirty="0" smtClean="0"/>
              <a:t>É</a:t>
            </a:r>
            <a:r>
              <a:rPr lang="fr-CA" cap="none" dirty="0" smtClean="0"/>
              <a:t>crive tes pensées que tu as en lien avec cette croyance</a:t>
            </a:r>
          </a:p>
          <a:p>
            <a:pPr marL="342900" indent="-342900">
              <a:buAutoNum type="arabicPeriod"/>
            </a:pPr>
            <a:r>
              <a:rPr lang="fr-CA" cap="none" dirty="0" smtClean="0"/>
              <a:t>Nommes tes actions que tu prends à cause de ces pensées</a:t>
            </a:r>
          </a:p>
          <a:p>
            <a:pPr marL="342900" indent="-342900">
              <a:buAutoNum type="arabicPeriod"/>
            </a:pPr>
            <a:r>
              <a:rPr lang="fr-CA" cap="none" dirty="0" smtClean="0"/>
              <a:t>Inscrit les comportements que tu fait à cause des actions que tu prends (conséquences)</a:t>
            </a:r>
          </a:p>
          <a:p>
            <a:pPr marL="342900" indent="-342900">
              <a:buAutoNum type="arabicPeriod"/>
            </a:pPr>
            <a:r>
              <a:rPr lang="fr-CA" cap="none" dirty="0" smtClean="0"/>
              <a:t>Décrit le résultat dans ta vie à cause de ton comportement</a:t>
            </a:r>
          </a:p>
          <a:p>
            <a:pPr marL="342900" indent="-342900">
              <a:buAutoNum type="arabicPeriod"/>
            </a:pPr>
            <a:r>
              <a:rPr lang="fr-CA" cap="none" dirty="0" smtClean="0"/>
              <a:t>Si tu changes ta croyance, explique-moi comment ta vie serait différente ? Rêver </a:t>
            </a:r>
            <a:r>
              <a:rPr lang="fr-CA" cap="none" dirty="0" smtClean="0">
                <a:sym typeface="Wingdings" panose="05000000000000000000" pitchFamily="2" charset="2"/>
              </a:rPr>
              <a:t> </a:t>
            </a:r>
            <a:endParaRPr lang="fr-CA" dirty="0"/>
          </a:p>
        </p:txBody>
      </p:sp>
      <p:pic>
        <p:nvPicPr>
          <p:cNvPr id="4" name="Image 3"/>
          <p:cNvPicPr>
            <a:picLocks noChangeAspect="1"/>
          </p:cNvPicPr>
          <p:nvPr>
            <p:custDataLst>
              <p:tags r:id="rId4"/>
            </p:custDataLst>
          </p:nvPr>
        </p:nvPicPr>
        <p:blipFill>
          <a:blip r:embed="rId6"/>
          <a:stretch>
            <a:fillRect/>
          </a:stretch>
        </p:blipFill>
        <p:spPr>
          <a:xfrm>
            <a:off x="8889186" y="0"/>
            <a:ext cx="3391373" cy="2467319"/>
          </a:xfrm>
          <a:prstGeom prst="rect">
            <a:avLst/>
          </a:prstGeom>
        </p:spPr>
      </p:pic>
    </p:spTree>
    <p:custDataLst>
      <p:tags r:id="rId1"/>
    </p:custDataLst>
    <p:extLst>
      <p:ext uri="{BB962C8B-B14F-4D97-AF65-F5344CB8AC3E}">
        <p14:creationId xmlns:p14="http://schemas.microsoft.com/office/powerpoint/2010/main" val="895479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2"/>
            </p:custDataLst>
          </p:nvPr>
        </p:nvSpPr>
        <p:spPr>
          <a:xfrm>
            <a:off x="1726795" y="2441015"/>
            <a:ext cx="8791575" cy="1381125"/>
          </a:xfrm>
        </p:spPr>
        <p:txBody>
          <a:bodyPr>
            <a:normAutofit/>
          </a:bodyPr>
          <a:lstStyle/>
          <a:p>
            <a:r>
              <a:rPr lang="fr-CA" dirty="0" smtClean="0"/>
              <a:t>LES CROYANCES LIMITANTES</a:t>
            </a:r>
            <a:endParaRPr lang="fr-CA" dirty="0"/>
          </a:p>
        </p:txBody>
      </p:sp>
      <p:sp>
        <p:nvSpPr>
          <p:cNvPr id="3" name="Sous-titre 2"/>
          <p:cNvSpPr>
            <a:spLocks noGrp="1"/>
          </p:cNvSpPr>
          <p:nvPr>
            <p:ph type="subTitle" idx="1"/>
            <p:custDataLst>
              <p:tags r:id="rId3"/>
            </p:custDataLst>
          </p:nvPr>
        </p:nvSpPr>
        <p:spPr>
          <a:xfrm>
            <a:off x="5029199" y="3934364"/>
            <a:ext cx="4779300" cy="1655762"/>
          </a:xfrm>
        </p:spPr>
        <p:txBody>
          <a:bodyPr>
            <a:normAutofit/>
          </a:bodyPr>
          <a:lstStyle/>
          <a:p>
            <a:r>
              <a:rPr lang="fr-CA" sz="2400" dirty="0" smtClean="0">
                <a:solidFill>
                  <a:srgbClr val="0070C0"/>
                </a:solidFill>
              </a:rPr>
              <a:t>Et Comment les surpasser !  </a:t>
            </a:r>
            <a:endParaRPr lang="fr-CA" sz="2400" dirty="0">
              <a:solidFill>
                <a:srgbClr val="0070C0"/>
              </a:solidFill>
            </a:endParaRPr>
          </a:p>
        </p:txBody>
      </p:sp>
      <p:sp>
        <p:nvSpPr>
          <p:cNvPr id="4" name="Sous-titre 2"/>
          <p:cNvSpPr txBox="1">
            <a:spLocks/>
          </p:cNvSpPr>
          <p:nvPr>
            <p:custDataLst>
              <p:tags r:id="rId4"/>
            </p:custDataLst>
          </p:nvPr>
        </p:nvSpPr>
        <p:spPr>
          <a:xfrm>
            <a:off x="8523317" y="5702350"/>
            <a:ext cx="2133600" cy="6858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A" b="1" dirty="0" smtClean="0">
                <a:solidFill>
                  <a:srgbClr val="0070C0"/>
                </a:solidFill>
              </a:rPr>
              <a:t>Mai 2021</a:t>
            </a:r>
            <a:endParaRPr lang="fr-CA" b="1" dirty="0">
              <a:solidFill>
                <a:srgbClr val="0070C0"/>
              </a:solidFill>
            </a:endParaRPr>
          </a:p>
        </p:txBody>
      </p:sp>
      <p:pic>
        <p:nvPicPr>
          <p:cNvPr id="5" name="Image 4"/>
          <p:cNvPicPr>
            <a:picLocks noChangeAspect="1"/>
          </p:cNvPicPr>
          <p:nvPr>
            <p:custDataLst>
              <p:tags r:id="rId5"/>
            </p:custDataLst>
          </p:nvPr>
        </p:nvPicPr>
        <p:blipFill>
          <a:blip r:embed="rId7"/>
          <a:stretch>
            <a:fillRect/>
          </a:stretch>
        </p:blipFill>
        <p:spPr>
          <a:xfrm>
            <a:off x="3574472" y="124691"/>
            <a:ext cx="4380083" cy="2780288"/>
          </a:xfrm>
          <a:prstGeom prst="rect">
            <a:avLst/>
          </a:prstGeom>
        </p:spPr>
      </p:pic>
      <p:sp>
        <p:nvSpPr>
          <p:cNvPr id="6" name="Étoile à 5 branches 5"/>
          <p:cNvSpPr/>
          <p:nvPr/>
        </p:nvSpPr>
        <p:spPr>
          <a:xfrm>
            <a:off x="8523317" y="640080"/>
            <a:ext cx="2249978" cy="1688711"/>
          </a:xfrm>
          <a:prstGeom prst="star5">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ZoneTexte 6"/>
          <p:cNvSpPr txBox="1"/>
          <p:nvPr/>
        </p:nvSpPr>
        <p:spPr>
          <a:xfrm flipH="1">
            <a:off x="9135686" y="1191669"/>
            <a:ext cx="1862051" cy="646331"/>
          </a:xfrm>
          <a:prstGeom prst="rect">
            <a:avLst/>
          </a:prstGeom>
          <a:noFill/>
        </p:spPr>
        <p:txBody>
          <a:bodyPr wrap="square" rtlCol="0">
            <a:spAutoFit/>
          </a:bodyPr>
          <a:lstStyle/>
          <a:p>
            <a:r>
              <a:rPr lang="fr-CA" dirty="0" smtClean="0">
                <a:solidFill>
                  <a:schemeClr val="bg1"/>
                </a:solidFill>
              </a:rPr>
              <a:t>Exemples concrètes</a:t>
            </a:r>
            <a:endParaRPr lang="fr-CA" dirty="0">
              <a:solidFill>
                <a:schemeClr val="bg1"/>
              </a:solidFill>
            </a:endParaRPr>
          </a:p>
        </p:txBody>
      </p:sp>
    </p:spTree>
    <p:custDataLst>
      <p:tags r:id="rId1"/>
    </p:custDataLst>
    <p:extLst>
      <p:ext uri="{BB962C8B-B14F-4D97-AF65-F5344CB8AC3E}">
        <p14:creationId xmlns:p14="http://schemas.microsoft.com/office/powerpoint/2010/main" val="39208843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custDataLst>
              <p:tags r:id="rId2"/>
            </p:custDataLst>
          </p:nvPr>
        </p:nvSpPr>
        <p:spPr>
          <a:xfrm>
            <a:off x="1113864" y="113672"/>
            <a:ext cx="7686178" cy="1584176"/>
          </a:xfrm>
          <a:prstGeom prst="rect">
            <a:avLst/>
          </a:prstGeom>
        </p:spPr>
        <p:txBody>
          <a:bodyPr vert="horz" lIns="91440" tIns="45720" rIns="91440" bIns="45720" rtlCol="0" anchor="b">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fr-FR" b="1" dirty="0" smtClean="0">
                <a:solidFill>
                  <a:srgbClr val="0070C0"/>
                </a:solidFill>
              </a:rPr>
              <a:t>Marie-Lou Lévesque</a:t>
            </a:r>
            <a:r>
              <a:rPr lang="fr-FR" b="1" dirty="0" smtClean="0"/>
              <a:t/>
            </a:r>
            <a:br>
              <a:rPr lang="fr-FR" b="1" dirty="0" smtClean="0"/>
            </a:br>
            <a:r>
              <a:rPr lang="fr-FR" sz="3999" dirty="0" smtClean="0"/>
              <a:t>Naturopathe et coach de vie</a:t>
            </a:r>
            <a:endParaRPr lang="fr-FR" sz="3999" dirty="0"/>
          </a:p>
        </p:txBody>
      </p:sp>
      <p:sp>
        <p:nvSpPr>
          <p:cNvPr id="6" name="Sous-titre 3"/>
          <p:cNvSpPr txBox="1">
            <a:spLocks/>
          </p:cNvSpPr>
          <p:nvPr>
            <p:custDataLst>
              <p:tags r:id="rId3"/>
            </p:custDataLst>
          </p:nvPr>
        </p:nvSpPr>
        <p:spPr bwMode="auto">
          <a:xfrm>
            <a:off x="1532375" y="1697848"/>
            <a:ext cx="7267667" cy="438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marL="0" indent="0" algn="ctr" rtl="0" eaLnBrk="1" fontAlgn="base" hangingPunct="1">
              <a:lnSpc>
                <a:spcPct val="90000"/>
              </a:lnSpc>
              <a:spcBef>
                <a:spcPts val="1000"/>
              </a:spcBef>
              <a:spcAft>
                <a:spcPct val="0"/>
              </a:spcAft>
              <a:buFont typeface="Arial" panose="020B0604020202020204" pitchFamily="34" charset="0"/>
              <a:buNone/>
              <a:defRPr sz="2200" i="1" kern="1200">
                <a:solidFill>
                  <a:schemeClr val="bg1"/>
                </a:solidFill>
                <a:latin typeface="+mn-lt"/>
                <a:ea typeface="+mn-ea"/>
                <a:cs typeface="Arial" panose="020B0604020202020204" pitchFamily="34" charset="0"/>
              </a:defRPr>
            </a:lvl1pPr>
            <a:lvl2pPr marL="457200" indent="0" algn="ctr" rtl="0" eaLnBrk="1" fontAlgn="base" hangingPunct="1">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A" b="1" dirty="0" smtClean="0">
                <a:solidFill>
                  <a:srgbClr val="0070C0"/>
                </a:solidFill>
              </a:rPr>
              <a:t>Pour me contacter : </a:t>
            </a:r>
            <a:r>
              <a:rPr lang="fr-CA" dirty="0" smtClean="0">
                <a:solidFill>
                  <a:srgbClr val="0070C0"/>
                </a:solidFill>
              </a:rPr>
              <a:t>marieloulg@hotmail.com</a:t>
            </a:r>
          </a:p>
          <a:p>
            <a:r>
              <a:rPr lang="fr-CA" b="1" dirty="0" smtClean="0">
                <a:solidFill>
                  <a:schemeClr val="tx1"/>
                </a:solidFill>
              </a:rPr>
              <a:t>Groupe Facebook: La vie est belle</a:t>
            </a:r>
          </a:p>
          <a:p>
            <a:endParaRPr lang="fr-CA" b="1" dirty="0" smtClean="0">
              <a:solidFill>
                <a:schemeClr val="tx1"/>
              </a:solidFill>
            </a:endParaRPr>
          </a:p>
          <a:p>
            <a:r>
              <a:rPr lang="fr-CA" b="1" dirty="0" smtClean="0">
                <a:solidFill>
                  <a:schemeClr val="tx1"/>
                </a:solidFill>
              </a:rPr>
              <a:t/>
            </a:r>
            <a:br>
              <a:rPr lang="fr-CA" b="1" dirty="0" smtClean="0">
                <a:solidFill>
                  <a:schemeClr val="tx1"/>
                </a:solidFill>
              </a:rPr>
            </a:br>
            <a:r>
              <a:rPr lang="fr-CA" b="1" dirty="0" smtClean="0">
                <a:solidFill>
                  <a:srgbClr val="0070C0"/>
                </a:solidFill>
              </a:rPr>
              <a:t>Facebook: </a:t>
            </a:r>
            <a:r>
              <a:rPr lang="fr-CA" dirty="0" smtClean="0">
                <a:solidFill>
                  <a:srgbClr val="0070C0"/>
                </a:solidFill>
              </a:rPr>
              <a:t>Marie-Lou Lévesque – La vie est belle</a:t>
            </a:r>
          </a:p>
          <a:p>
            <a:r>
              <a:rPr lang="fr-CA" b="1" dirty="0" smtClean="0">
                <a:solidFill>
                  <a:schemeClr val="tx1"/>
                </a:solidFill>
              </a:rPr>
              <a:t>Instagram: </a:t>
            </a:r>
            <a:r>
              <a:rPr lang="fr-CA" dirty="0" smtClean="0">
                <a:solidFill>
                  <a:schemeClr val="tx1"/>
                </a:solidFill>
              </a:rPr>
              <a:t>Marie-Lou Lévesque</a:t>
            </a:r>
          </a:p>
          <a:p>
            <a:endParaRPr lang="fr-CA" dirty="0"/>
          </a:p>
        </p:txBody>
      </p:sp>
    </p:spTree>
    <p:custDataLst>
      <p:tags r:id="rId1"/>
    </p:custDataLst>
    <p:extLst>
      <p:ext uri="{BB962C8B-B14F-4D97-AF65-F5344CB8AC3E}">
        <p14:creationId xmlns:p14="http://schemas.microsoft.com/office/powerpoint/2010/main" val="26719174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custDataLst>
              <p:tags r:id="rId2"/>
            </p:custDataLst>
          </p:nvPr>
        </p:nvSpPr>
        <p:spPr>
          <a:xfrm>
            <a:off x="1876424" y="1620982"/>
            <a:ext cx="9265710" cy="4500572"/>
          </a:xfrm>
        </p:spPr>
        <p:txBody>
          <a:bodyPr>
            <a:normAutofit/>
          </a:bodyPr>
          <a:lstStyle/>
          <a:p>
            <a:r>
              <a:rPr lang="fr-CA" sz="2800" cap="none" dirty="0" smtClean="0">
                <a:solidFill>
                  <a:schemeClr val="tx1"/>
                </a:solidFill>
                <a:cs typeface="Arial" panose="020B0604020202020204" pitchFamily="34" charset="0"/>
              </a:rPr>
              <a:t>C’est quoi : </a:t>
            </a:r>
          </a:p>
          <a:p>
            <a:r>
              <a:rPr lang="fr-CA" sz="2800" cap="none" dirty="0" smtClean="0">
                <a:solidFill>
                  <a:schemeClr val="tx1"/>
                </a:solidFill>
                <a:cs typeface="Arial" panose="020B0604020202020204" pitchFamily="34" charset="0"/>
              </a:rPr>
              <a:t>Les </a:t>
            </a:r>
            <a:r>
              <a:rPr lang="fr-CA" sz="2800" cap="none" dirty="0">
                <a:solidFill>
                  <a:schemeClr val="tx1"/>
                </a:solidFill>
                <a:cs typeface="Arial" panose="020B0604020202020204" pitchFamily="34" charset="0"/>
              </a:rPr>
              <a:t>croyances dictent nos comportements et </a:t>
            </a:r>
            <a:r>
              <a:rPr lang="fr-CA" sz="2800" cap="none" dirty="0" smtClean="0">
                <a:solidFill>
                  <a:schemeClr val="tx1"/>
                </a:solidFill>
                <a:cs typeface="Arial" panose="020B0604020202020204" pitchFamily="34" charset="0"/>
              </a:rPr>
              <a:t>nos choix </a:t>
            </a:r>
            <a:r>
              <a:rPr lang="fr-CA" sz="2800" cap="none" dirty="0">
                <a:solidFill>
                  <a:schemeClr val="tx1"/>
                </a:solidFill>
                <a:cs typeface="Arial" panose="020B0604020202020204" pitchFamily="34" charset="0"/>
              </a:rPr>
              <a:t>d’une manière </a:t>
            </a:r>
            <a:r>
              <a:rPr lang="fr-CA" sz="2800" cap="none" dirty="0" smtClean="0">
                <a:solidFill>
                  <a:schemeClr val="tx1"/>
                </a:solidFill>
                <a:cs typeface="Arial" panose="020B0604020202020204" pitchFamily="34" charset="0"/>
              </a:rPr>
              <a:t>très subtile, </a:t>
            </a:r>
            <a:r>
              <a:rPr lang="fr-CA" sz="2800" cap="none" dirty="0">
                <a:solidFill>
                  <a:schemeClr val="tx1"/>
                </a:solidFill>
                <a:cs typeface="Arial" panose="020B0604020202020204" pitchFamily="34" charset="0"/>
              </a:rPr>
              <a:t>mais tellement forte. </a:t>
            </a:r>
            <a:endParaRPr lang="fr-CA" sz="2800" cap="none" dirty="0" smtClean="0">
              <a:solidFill>
                <a:schemeClr val="tx1"/>
              </a:solidFill>
              <a:cs typeface="Arial" panose="020B0604020202020204" pitchFamily="34" charset="0"/>
            </a:endParaRPr>
          </a:p>
          <a:p>
            <a:endParaRPr lang="fr-CA" sz="2800" cap="none" dirty="0">
              <a:solidFill>
                <a:schemeClr val="tx1"/>
              </a:solidFill>
              <a:cs typeface="Arial" panose="020B0604020202020204" pitchFamily="34" charset="0"/>
            </a:endParaRPr>
          </a:p>
          <a:p>
            <a:r>
              <a:rPr lang="fr-CA" sz="2800" cap="none" dirty="0" smtClean="0">
                <a:solidFill>
                  <a:schemeClr val="tx1"/>
                </a:solidFill>
                <a:cs typeface="Arial" panose="020B0604020202020204" pitchFamily="34" charset="0"/>
              </a:rPr>
              <a:t>Elles </a:t>
            </a:r>
            <a:r>
              <a:rPr lang="fr-CA" sz="2800" cap="none" dirty="0">
                <a:solidFill>
                  <a:schemeClr val="tx1"/>
                </a:solidFill>
                <a:cs typeface="Arial" panose="020B0604020202020204" pitchFamily="34" charset="0"/>
              </a:rPr>
              <a:t>sont comme une force </a:t>
            </a:r>
            <a:r>
              <a:rPr lang="fr-CA" sz="2800" cap="none" dirty="0" smtClean="0">
                <a:solidFill>
                  <a:schemeClr val="tx1"/>
                </a:solidFill>
                <a:cs typeface="Arial" panose="020B0604020202020204" pitchFamily="34" charset="0"/>
              </a:rPr>
              <a:t>invisible </a:t>
            </a:r>
            <a:r>
              <a:rPr lang="fr-CA" sz="2800" cap="none" dirty="0">
                <a:solidFill>
                  <a:schemeClr val="tx1"/>
                </a:solidFill>
                <a:cs typeface="Arial" panose="020B0604020202020204" pitchFamily="34" charset="0"/>
              </a:rPr>
              <a:t>et nous retiennent </a:t>
            </a:r>
            <a:r>
              <a:rPr lang="fr-CA" sz="2800" cap="none" dirty="0" smtClean="0">
                <a:solidFill>
                  <a:schemeClr val="tx1"/>
                </a:solidFill>
                <a:cs typeface="Arial" panose="020B0604020202020204" pitchFamily="34" charset="0"/>
              </a:rPr>
              <a:t>d’être </a:t>
            </a:r>
            <a:r>
              <a:rPr lang="fr-CA" sz="2800" cap="none" dirty="0">
                <a:solidFill>
                  <a:schemeClr val="tx1"/>
                </a:solidFill>
                <a:cs typeface="Arial" panose="020B0604020202020204" pitchFamily="34" charset="0"/>
              </a:rPr>
              <a:t>aussi </a:t>
            </a:r>
            <a:r>
              <a:rPr lang="fr-CA" sz="2800" cap="none" dirty="0" smtClean="0">
                <a:solidFill>
                  <a:schemeClr val="tx1"/>
                </a:solidFill>
                <a:cs typeface="Arial" panose="020B0604020202020204" pitchFamily="34" charset="0"/>
              </a:rPr>
              <a:t>puissant et merveilleux </a:t>
            </a:r>
            <a:r>
              <a:rPr lang="fr-CA" sz="2800" cap="none" dirty="0">
                <a:solidFill>
                  <a:schemeClr val="tx1"/>
                </a:solidFill>
                <a:cs typeface="Arial" panose="020B0604020202020204" pitchFamily="34" charset="0"/>
              </a:rPr>
              <a:t>que l’on puisse être. </a:t>
            </a:r>
            <a:endParaRPr lang="fr-CA" sz="2800" cap="none" dirty="0" smtClean="0">
              <a:solidFill>
                <a:schemeClr val="tx1"/>
              </a:solidFill>
              <a:cs typeface="Arial" panose="020B0604020202020204" pitchFamily="34" charset="0"/>
            </a:endParaRPr>
          </a:p>
          <a:p>
            <a:endParaRPr lang="fr-CA" sz="2800" cap="none" dirty="0">
              <a:solidFill>
                <a:schemeClr val="tx1"/>
              </a:solidFill>
              <a:cs typeface="Arial" panose="020B0604020202020204" pitchFamily="34" charset="0"/>
            </a:endParaRPr>
          </a:p>
        </p:txBody>
      </p:sp>
      <p:sp>
        <p:nvSpPr>
          <p:cNvPr id="4" name="Titre 1"/>
          <p:cNvSpPr>
            <a:spLocks noGrp="1"/>
          </p:cNvSpPr>
          <p:nvPr>
            <p:ph type="ctrTitle"/>
            <p:custDataLst>
              <p:tags r:id="rId3"/>
            </p:custDataLst>
          </p:nvPr>
        </p:nvSpPr>
        <p:spPr>
          <a:xfrm>
            <a:off x="1876424" y="279400"/>
            <a:ext cx="8791575" cy="1263650"/>
          </a:xfrm>
        </p:spPr>
        <p:txBody>
          <a:bodyPr>
            <a:normAutofit/>
          </a:bodyPr>
          <a:lstStyle/>
          <a:p>
            <a:r>
              <a:rPr lang="fr-CA" dirty="0" smtClean="0">
                <a:solidFill>
                  <a:srgbClr val="0070C0"/>
                </a:solidFill>
              </a:rPr>
              <a:t>LES CROYANCES LIMITANTES</a:t>
            </a:r>
            <a:endParaRPr lang="fr-CA" dirty="0">
              <a:solidFill>
                <a:srgbClr val="0070C0"/>
              </a:solidFill>
            </a:endParaRPr>
          </a:p>
        </p:txBody>
      </p:sp>
    </p:spTree>
    <p:custDataLst>
      <p:tags r:id="rId1"/>
    </p:custDataLst>
    <p:extLst>
      <p:ext uri="{BB962C8B-B14F-4D97-AF65-F5344CB8AC3E}">
        <p14:creationId xmlns:p14="http://schemas.microsoft.com/office/powerpoint/2010/main" val="4239839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custDataLst>
              <p:tags r:id="rId2"/>
            </p:custDataLst>
          </p:nvPr>
        </p:nvSpPr>
        <p:spPr>
          <a:xfrm>
            <a:off x="1984488" y="2399261"/>
            <a:ext cx="9265710" cy="5044017"/>
          </a:xfrm>
        </p:spPr>
        <p:txBody>
          <a:bodyPr>
            <a:normAutofit/>
          </a:bodyPr>
          <a:lstStyle/>
          <a:p>
            <a:r>
              <a:rPr lang="fr-CA" sz="2800" cap="none" dirty="0" smtClean="0">
                <a:solidFill>
                  <a:schemeClr val="tx1"/>
                </a:solidFill>
                <a:cs typeface="Arial" panose="020B0604020202020204" pitchFamily="34" charset="0"/>
              </a:rPr>
              <a:t>Elles sont difficiles </a:t>
            </a:r>
            <a:r>
              <a:rPr lang="fr-CA" sz="2800" cap="none" dirty="0">
                <a:solidFill>
                  <a:schemeClr val="tx1"/>
                </a:solidFill>
                <a:cs typeface="Arial" panose="020B0604020202020204" pitchFamily="34" charset="0"/>
              </a:rPr>
              <a:t>à </a:t>
            </a:r>
            <a:r>
              <a:rPr lang="fr-CA" sz="2800" cap="none" dirty="0" smtClean="0">
                <a:solidFill>
                  <a:schemeClr val="tx1"/>
                </a:solidFill>
                <a:cs typeface="Arial" panose="020B0604020202020204" pitchFamily="34" charset="0"/>
              </a:rPr>
              <a:t>reconnaitre car pas </a:t>
            </a:r>
            <a:r>
              <a:rPr lang="fr-CA" sz="2800" cap="none" dirty="0">
                <a:solidFill>
                  <a:schemeClr val="tx1"/>
                </a:solidFill>
                <a:cs typeface="Arial" panose="020B0604020202020204" pitchFamily="34" charset="0"/>
              </a:rPr>
              <a:t>présentes au grand </a:t>
            </a:r>
            <a:r>
              <a:rPr lang="fr-CA" sz="2800" cap="none" dirty="0" smtClean="0">
                <a:solidFill>
                  <a:schemeClr val="tx1"/>
                </a:solidFill>
                <a:cs typeface="Arial" panose="020B0604020202020204" pitchFamily="34" charset="0"/>
              </a:rPr>
              <a:t>jour! Bref, on n’y pense pas en se couchant. </a:t>
            </a:r>
          </a:p>
          <a:p>
            <a:endParaRPr lang="fr-CA" sz="2800" cap="none" dirty="0" smtClean="0">
              <a:solidFill>
                <a:schemeClr val="tx1"/>
              </a:solidFill>
              <a:cs typeface="Arial" panose="020B0604020202020204" pitchFamily="34" charset="0"/>
            </a:endParaRPr>
          </a:p>
          <a:p>
            <a:r>
              <a:rPr lang="fr-CA" sz="2800" cap="none" dirty="0" smtClean="0">
                <a:solidFill>
                  <a:schemeClr val="tx1"/>
                </a:solidFill>
                <a:cs typeface="Arial" panose="020B0604020202020204" pitchFamily="34" charset="0"/>
              </a:rPr>
              <a:t>Tant qu’elles ne pas résolues,  nous ne vivront </a:t>
            </a:r>
            <a:r>
              <a:rPr lang="fr-CA" sz="2800" cap="none" dirty="0">
                <a:solidFill>
                  <a:schemeClr val="tx1"/>
                </a:solidFill>
                <a:cs typeface="Arial" panose="020B0604020202020204" pitchFamily="34" charset="0"/>
              </a:rPr>
              <a:t>pas la vie </a:t>
            </a:r>
            <a:r>
              <a:rPr lang="fr-CA" sz="2800" cap="none" dirty="0" smtClean="0">
                <a:solidFill>
                  <a:schemeClr val="tx1"/>
                </a:solidFill>
                <a:cs typeface="Arial" panose="020B0604020202020204" pitchFamily="34" charset="0"/>
              </a:rPr>
              <a:t>que l’on veut </a:t>
            </a:r>
            <a:r>
              <a:rPr lang="fr-CA" sz="2800" cap="none" dirty="0">
                <a:solidFill>
                  <a:schemeClr val="tx1"/>
                </a:solidFill>
                <a:cs typeface="Arial" panose="020B0604020202020204" pitchFamily="34" charset="0"/>
              </a:rPr>
              <a:t>et la vie que l’on mérite de vivre. </a:t>
            </a:r>
          </a:p>
          <a:p>
            <a:endParaRPr lang="fr-CA" dirty="0"/>
          </a:p>
        </p:txBody>
      </p:sp>
      <p:sp>
        <p:nvSpPr>
          <p:cNvPr id="4" name="Titre 1"/>
          <p:cNvSpPr>
            <a:spLocks noGrp="1"/>
          </p:cNvSpPr>
          <p:nvPr>
            <p:ph type="ctrTitle"/>
            <p:custDataLst>
              <p:tags r:id="rId3"/>
            </p:custDataLst>
          </p:nvPr>
        </p:nvSpPr>
        <p:spPr>
          <a:xfrm>
            <a:off x="1876424" y="279400"/>
            <a:ext cx="8791575" cy="1263650"/>
          </a:xfrm>
        </p:spPr>
        <p:txBody>
          <a:bodyPr>
            <a:normAutofit/>
          </a:bodyPr>
          <a:lstStyle/>
          <a:p>
            <a:r>
              <a:rPr lang="fr-CA" dirty="0" smtClean="0">
                <a:solidFill>
                  <a:srgbClr val="0070C0"/>
                </a:solidFill>
              </a:rPr>
              <a:t>LES CROYANCES LIMITANTES</a:t>
            </a:r>
            <a:endParaRPr lang="fr-CA" dirty="0">
              <a:solidFill>
                <a:srgbClr val="0070C0"/>
              </a:solidFill>
            </a:endParaRPr>
          </a:p>
        </p:txBody>
      </p:sp>
    </p:spTree>
    <p:custDataLst>
      <p:tags r:id="rId1"/>
    </p:custDataLst>
    <p:extLst>
      <p:ext uri="{BB962C8B-B14F-4D97-AF65-F5344CB8AC3E}">
        <p14:creationId xmlns:p14="http://schemas.microsoft.com/office/powerpoint/2010/main" val="7837231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2"/>
            </p:custDataLst>
          </p:nvPr>
        </p:nvSpPr>
        <p:spPr/>
        <p:txBody>
          <a:bodyPr>
            <a:normAutofit/>
          </a:bodyPr>
          <a:lstStyle/>
          <a:p>
            <a:r>
              <a:rPr lang="fr-CA" sz="4800" dirty="0">
                <a:solidFill>
                  <a:srgbClr val="0070C0"/>
                </a:solidFill>
              </a:rPr>
              <a:t>Pour les </a:t>
            </a:r>
            <a:r>
              <a:rPr lang="fr-CA" sz="4800" dirty="0" smtClean="0">
                <a:solidFill>
                  <a:srgbClr val="0070C0"/>
                </a:solidFill>
              </a:rPr>
              <a:t>surpasser ? </a:t>
            </a:r>
            <a:endParaRPr lang="fr-CA" sz="4800" dirty="0">
              <a:solidFill>
                <a:srgbClr val="0070C0"/>
              </a:solidFill>
            </a:endParaRPr>
          </a:p>
        </p:txBody>
      </p:sp>
      <p:sp>
        <p:nvSpPr>
          <p:cNvPr id="3" name="Espace réservé du contenu 2"/>
          <p:cNvSpPr>
            <a:spLocks noGrp="1"/>
          </p:cNvSpPr>
          <p:nvPr>
            <p:ph idx="1"/>
            <p:custDataLst>
              <p:tags r:id="rId3"/>
            </p:custDataLst>
          </p:nvPr>
        </p:nvSpPr>
        <p:spPr>
          <a:xfrm>
            <a:off x="1141412" y="1975167"/>
            <a:ext cx="9905999" cy="3541714"/>
          </a:xfrm>
        </p:spPr>
        <p:txBody>
          <a:bodyPr>
            <a:normAutofit lnSpcReduction="10000"/>
          </a:bodyPr>
          <a:lstStyle/>
          <a:p>
            <a:pPr marL="0" indent="0">
              <a:buNone/>
            </a:pPr>
            <a:r>
              <a:rPr lang="fr-CA" sz="3300" dirty="0" smtClean="0"/>
              <a:t>Se connaitre pour être pleinement heureux: </a:t>
            </a:r>
            <a:br>
              <a:rPr lang="fr-CA" sz="3300" dirty="0" smtClean="0"/>
            </a:br>
            <a:endParaRPr lang="fr-CA" sz="3300" dirty="0" smtClean="0"/>
          </a:p>
          <a:p>
            <a:r>
              <a:rPr lang="fr-CA" dirty="0" smtClean="0"/>
              <a:t>Connaitre nos </a:t>
            </a:r>
            <a:r>
              <a:rPr lang="fr-CA" dirty="0"/>
              <a:t>valeurs </a:t>
            </a:r>
          </a:p>
          <a:p>
            <a:r>
              <a:rPr lang="fr-CA" dirty="0" smtClean="0"/>
              <a:t>Identifier les buts que nous voulons atteindre</a:t>
            </a:r>
          </a:p>
          <a:p>
            <a:r>
              <a:rPr lang="fr-CA" dirty="0" smtClean="0"/>
              <a:t>Découvrir nos définitions du Succès : pour nous et non </a:t>
            </a:r>
          </a:p>
          <a:p>
            <a:pPr marL="0" indent="0">
              <a:buNone/>
            </a:pPr>
            <a:r>
              <a:rPr lang="fr-CA" dirty="0"/>
              <a:t> </a:t>
            </a:r>
            <a:r>
              <a:rPr lang="fr-CA" dirty="0" smtClean="0"/>
              <a:t>  le voisin!  </a:t>
            </a:r>
          </a:p>
          <a:p>
            <a:endParaRPr lang="fr-CA" dirty="0"/>
          </a:p>
        </p:txBody>
      </p:sp>
      <p:pic>
        <p:nvPicPr>
          <p:cNvPr id="4" name="Image 3"/>
          <p:cNvPicPr>
            <a:picLocks noChangeAspect="1"/>
          </p:cNvPicPr>
          <p:nvPr>
            <p:custDataLst>
              <p:tags r:id="rId4"/>
            </p:custDataLst>
          </p:nvPr>
        </p:nvPicPr>
        <p:blipFill>
          <a:blip r:embed="rId6"/>
          <a:stretch>
            <a:fillRect/>
          </a:stretch>
        </p:blipFill>
        <p:spPr>
          <a:xfrm>
            <a:off x="8724416" y="4334222"/>
            <a:ext cx="3467584" cy="2514951"/>
          </a:xfrm>
          <a:prstGeom prst="rect">
            <a:avLst/>
          </a:prstGeom>
        </p:spPr>
      </p:pic>
    </p:spTree>
    <p:custDataLst>
      <p:tags r:id="rId1"/>
    </p:custDataLst>
    <p:extLst>
      <p:ext uri="{BB962C8B-B14F-4D97-AF65-F5344CB8AC3E}">
        <p14:creationId xmlns:p14="http://schemas.microsoft.com/office/powerpoint/2010/main" val="29214849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2"/>
            </p:custDataLst>
          </p:nvPr>
        </p:nvSpPr>
        <p:spPr/>
        <p:txBody>
          <a:bodyPr>
            <a:normAutofit/>
          </a:bodyPr>
          <a:lstStyle/>
          <a:p>
            <a:r>
              <a:rPr lang="fr-CA" sz="4800" dirty="0">
                <a:solidFill>
                  <a:srgbClr val="0070C0"/>
                </a:solidFill>
              </a:rPr>
              <a:t>Pour les </a:t>
            </a:r>
            <a:r>
              <a:rPr lang="fr-CA" sz="4800" dirty="0" smtClean="0">
                <a:solidFill>
                  <a:srgbClr val="0070C0"/>
                </a:solidFill>
              </a:rPr>
              <a:t>surpasser </a:t>
            </a:r>
            <a:endParaRPr lang="fr-CA" sz="3200" dirty="0">
              <a:solidFill>
                <a:srgbClr val="0070C0"/>
              </a:solidFill>
            </a:endParaRPr>
          </a:p>
        </p:txBody>
      </p:sp>
      <p:sp>
        <p:nvSpPr>
          <p:cNvPr id="3" name="Espace réservé du contenu 2"/>
          <p:cNvSpPr>
            <a:spLocks noGrp="1"/>
          </p:cNvSpPr>
          <p:nvPr>
            <p:ph idx="1"/>
            <p:custDataLst>
              <p:tags r:id="rId3"/>
            </p:custDataLst>
          </p:nvPr>
        </p:nvSpPr>
        <p:spPr/>
        <p:txBody>
          <a:bodyPr>
            <a:normAutofit lnSpcReduction="10000"/>
          </a:bodyPr>
          <a:lstStyle/>
          <a:p>
            <a:r>
              <a:rPr lang="fr-CA" dirty="0" smtClean="0"/>
              <a:t>Pour </a:t>
            </a:r>
            <a:r>
              <a:rPr lang="fr-CA" dirty="0"/>
              <a:t>atteindre nos buts et le succès que l’on désire, il arrive parfois que l’on se sabotage seule. </a:t>
            </a:r>
            <a:r>
              <a:rPr lang="fr-CA" dirty="0" smtClean="0"/>
              <a:t>Voilà un indice clair de l’effet d’une croyance limitative.</a:t>
            </a:r>
          </a:p>
          <a:p>
            <a:pPr marL="0" indent="0">
              <a:buNone/>
            </a:pPr>
            <a:r>
              <a:rPr lang="fr-CA" dirty="0" smtClean="0"/>
              <a:t> </a:t>
            </a:r>
            <a:r>
              <a:rPr lang="fr-CA" dirty="0" smtClean="0">
                <a:solidFill>
                  <a:srgbClr val="0070C0"/>
                </a:solidFill>
              </a:rPr>
              <a:t>Mais </a:t>
            </a:r>
            <a:r>
              <a:rPr lang="fr-CA" dirty="0" smtClean="0">
                <a:solidFill>
                  <a:srgbClr val="0070C0"/>
                </a:solidFill>
              </a:rPr>
              <a:t>pourquoi ? </a:t>
            </a:r>
          </a:p>
          <a:p>
            <a:r>
              <a:rPr lang="fr-CA" dirty="0" smtClean="0"/>
              <a:t>Ces </a:t>
            </a:r>
            <a:r>
              <a:rPr lang="fr-CA" dirty="0"/>
              <a:t>obstacles sont souvent des croyances limitantes. Ces croyantes ont pris naissance dans notre subconscient à cause d’évènement et d’expériences de vie que nous avons vécus. </a:t>
            </a:r>
            <a:r>
              <a:rPr lang="fr-CA" dirty="0" smtClean="0">
                <a:solidFill>
                  <a:srgbClr val="0070C0"/>
                </a:solidFill>
              </a:rPr>
              <a:t>Divorce parent ..</a:t>
            </a:r>
            <a:endParaRPr lang="fr-CA" dirty="0">
              <a:solidFill>
                <a:srgbClr val="0070C0"/>
              </a:solidFill>
            </a:endParaRPr>
          </a:p>
          <a:p>
            <a:r>
              <a:rPr lang="fr-CA" dirty="0"/>
              <a:t> </a:t>
            </a:r>
            <a:r>
              <a:rPr lang="fr-CA" dirty="0" smtClean="0"/>
              <a:t>Ce </a:t>
            </a:r>
            <a:r>
              <a:rPr lang="fr-CA" dirty="0"/>
              <a:t>qui provoque des insécurités et peurs à l’intérieur de nous. </a:t>
            </a:r>
          </a:p>
          <a:p>
            <a:endParaRPr lang="fr-CA" dirty="0"/>
          </a:p>
        </p:txBody>
      </p:sp>
    </p:spTree>
    <p:custDataLst>
      <p:tags r:id="rId1"/>
    </p:custDataLst>
    <p:extLst>
      <p:ext uri="{BB962C8B-B14F-4D97-AF65-F5344CB8AC3E}">
        <p14:creationId xmlns:p14="http://schemas.microsoft.com/office/powerpoint/2010/main" val="31408162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custDataLst>
              <p:tags r:id="rId2"/>
            </p:custDataLst>
          </p:nvPr>
        </p:nvSpPr>
        <p:spPr/>
        <p:txBody>
          <a:bodyPr/>
          <a:lstStyle/>
          <a:p>
            <a:endParaRPr lang="fr-CA" dirty="0"/>
          </a:p>
        </p:txBody>
      </p:sp>
      <p:graphicFrame>
        <p:nvGraphicFramePr>
          <p:cNvPr id="4" name="Tableau 3"/>
          <p:cNvGraphicFramePr>
            <a:graphicFrameLocks noGrp="1"/>
          </p:cNvGraphicFramePr>
          <p:nvPr>
            <p:custDataLst>
              <p:tags r:id="rId3"/>
            </p:custDataLst>
            <p:extLst>
              <p:ext uri="{D42A27DB-BD31-4B8C-83A1-F6EECF244321}">
                <p14:modId xmlns:p14="http://schemas.microsoft.com/office/powerpoint/2010/main" val="3679828495"/>
              </p:ext>
            </p:extLst>
          </p:nvPr>
        </p:nvGraphicFramePr>
        <p:xfrm>
          <a:off x="923997" y="1926197"/>
          <a:ext cx="10589130" cy="3716553"/>
        </p:xfrm>
        <a:graphic>
          <a:graphicData uri="http://schemas.openxmlformats.org/drawingml/2006/table">
            <a:tbl>
              <a:tblPr firstRow="1" firstCol="1" bandRow="1">
                <a:tableStyleId>{7DF18680-E054-41AD-8BC1-D1AEF772440D}</a:tableStyleId>
              </a:tblPr>
              <a:tblGrid>
                <a:gridCol w="3947261">
                  <a:extLst>
                    <a:ext uri="{9D8B030D-6E8A-4147-A177-3AD203B41FA5}">
                      <a16:colId xmlns:a16="http://schemas.microsoft.com/office/drawing/2014/main" val="1987866335"/>
                    </a:ext>
                  </a:extLst>
                </a:gridCol>
                <a:gridCol w="6641869">
                  <a:extLst>
                    <a:ext uri="{9D8B030D-6E8A-4147-A177-3AD203B41FA5}">
                      <a16:colId xmlns:a16="http://schemas.microsoft.com/office/drawing/2014/main" val="1803006764"/>
                    </a:ext>
                  </a:extLst>
                </a:gridCol>
              </a:tblGrid>
              <a:tr h="426845">
                <a:tc>
                  <a:txBody>
                    <a:bodyPr/>
                    <a:lstStyle/>
                    <a:p>
                      <a:pPr>
                        <a:lnSpc>
                          <a:spcPct val="107000"/>
                        </a:lnSpc>
                        <a:spcAft>
                          <a:spcPts val="0"/>
                        </a:spcAft>
                      </a:pPr>
                      <a:r>
                        <a:rPr lang="fr-CA" sz="2400" dirty="0" smtClean="0">
                          <a:effectLst/>
                        </a:rPr>
                        <a:t>Excuses</a:t>
                      </a:r>
                      <a:r>
                        <a:rPr lang="fr-CA" sz="2400" baseline="0" dirty="0" smtClean="0">
                          <a:effectLst/>
                        </a:rPr>
                        <a:t> pour ne pas atteindre ses buts</a:t>
                      </a:r>
                      <a:endParaRPr lang="fr-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CA" sz="2400" dirty="0" smtClean="0">
                          <a:effectLst/>
                        </a:rPr>
                        <a:t>Solutions</a:t>
                      </a:r>
                      <a:endParaRPr lang="fr-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48452333"/>
                  </a:ext>
                </a:extLst>
              </a:tr>
              <a:tr h="1329825">
                <a:tc>
                  <a:txBody>
                    <a:bodyPr/>
                    <a:lstStyle/>
                    <a:p>
                      <a:pPr>
                        <a:lnSpc>
                          <a:spcPct val="107000"/>
                        </a:lnSpc>
                        <a:spcAft>
                          <a:spcPts val="0"/>
                        </a:spcAft>
                      </a:pPr>
                      <a:r>
                        <a:rPr lang="fr-CA" sz="1600" dirty="0">
                          <a:effectLst/>
                        </a:rPr>
                        <a:t>Manque de motivation</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CA" sz="1600" dirty="0" smtClean="0">
                          <a:solidFill>
                            <a:srgbClr val="0070C0"/>
                          </a:solidFill>
                          <a:effectLst/>
                        </a:rPr>
                        <a:t>Reconnaître la source ? Manque </a:t>
                      </a:r>
                      <a:r>
                        <a:rPr lang="fr-CA" sz="1600" dirty="0">
                          <a:solidFill>
                            <a:srgbClr val="0070C0"/>
                          </a:solidFill>
                          <a:effectLst/>
                        </a:rPr>
                        <a:t>d’énergie ou c’est de la </a:t>
                      </a:r>
                      <a:r>
                        <a:rPr lang="fr-CA" sz="1600" dirty="0" smtClean="0">
                          <a:solidFill>
                            <a:srgbClr val="0070C0"/>
                          </a:solidFill>
                          <a:effectLst/>
                        </a:rPr>
                        <a:t>procrastination ? </a:t>
                      </a:r>
                    </a:p>
                    <a:p>
                      <a:pPr>
                        <a:lnSpc>
                          <a:spcPct val="107000"/>
                        </a:lnSpc>
                        <a:spcAft>
                          <a:spcPts val="0"/>
                        </a:spcAft>
                      </a:pPr>
                      <a:endParaRPr lang="fr-CA" sz="1600" dirty="0" smtClean="0">
                        <a:solidFill>
                          <a:srgbClr val="0070C0"/>
                        </a:solidFill>
                        <a:effectLst/>
                      </a:endParaRPr>
                    </a:p>
                    <a:p>
                      <a:pPr>
                        <a:lnSpc>
                          <a:spcPct val="107000"/>
                        </a:lnSpc>
                        <a:spcAft>
                          <a:spcPts val="0"/>
                        </a:spcAft>
                      </a:pPr>
                      <a:r>
                        <a:rPr lang="fr-CA" sz="1600" dirty="0" smtClean="0">
                          <a:solidFill>
                            <a:srgbClr val="0070C0"/>
                          </a:solidFill>
                          <a:effectLst/>
                        </a:rPr>
                        <a:t>Si procrastination sans fatigue </a:t>
                      </a:r>
                      <a:r>
                        <a:rPr lang="fr-CA" sz="1600" dirty="0">
                          <a:solidFill>
                            <a:srgbClr val="0070C0"/>
                          </a:solidFill>
                          <a:effectLst/>
                        </a:rPr>
                        <a:t>alors </a:t>
                      </a:r>
                      <a:r>
                        <a:rPr lang="fr-CA" sz="1600" dirty="0" smtClean="0">
                          <a:solidFill>
                            <a:srgbClr val="0070C0"/>
                          </a:solidFill>
                          <a:effectLst/>
                        </a:rPr>
                        <a:t>c’est probablement causé </a:t>
                      </a:r>
                      <a:r>
                        <a:rPr lang="fr-CA" sz="1600" dirty="0">
                          <a:solidFill>
                            <a:srgbClr val="0070C0"/>
                          </a:solidFill>
                          <a:effectLst/>
                        </a:rPr>
                        <a:t>par une croyance. </a:t>
                      </a:r>
                      <a:r>
                        <a:rPr lang="fr-CA" sz="1600" dirty="0" smtClean="0">
                          <a:solidFill>
                            <a:srgbClr val="0070C0"/>
                          </a:solidFill>
                          <a:effectLst/>
                        </a:rPr>
                        <a:t>Avez-vous</a:t>
                      </a:r>
                      <a:r>
                        <a:rPr lang="fr-CA" sz="1600" baseline="0" dirty="0" smtClean="0">
                          <a:solidFill>
                            <a:srgbClr val="0070C0"/>
                          </a:solidFill>
                          <a:effectLst/>
                        </a:rPr>
                        <a:t> p</a:t>
                      </a:r>
                      <a:r>
                        <a:rPr lang="fr-CA" sz="1600" dirty="0" smtClean="0">
                          <a:solidFill>
                            <a:srgbClr val="0070C0"/>
                          </a:solidFill>
                          <a:effectLst/>
                        </a:rPr>
                        <a:t>eur </a:t>
                      </a:r>
                      <a:r>
                        <a:rPr lang="fr-CA" sz="1600" dirty="0">
                          <a:solidFill>
                            <a:srgbClr val="0070C0"/>
                          </a:solidFill>
                          <a:effectLst/>
                        </a:rPr>
                        <a:t>du rejet, échec et </a:t>
                      </a:r>
                      <a:r>
                        <a:rPr lang="fr-CA" sz="1600" dirty="0" smtClean="0">
                          <a:solidFill>
                            <a:srgbClr val="0070C0"/>
                          </a:solidFill>
                          <a:effectLst/>
                        </a:rPr>
                        <a:t>isolement</a:t>
                      </a:r>
                      <a:r>
                        <a:rPr lang="fr-CA" sz="1600" baseline="0" dirty="0" smtClean="0">
                          <a:solidFill>
                            <a:srgbClr val="0070C0"/>
                          </a:solidFill>
                          <a:effectLst/>
                        </a:rPr>
                        <a:t> ? </a:t>
                      </a:r>
                      <a:r>
                        <a:rPr lang="fr-CA" sz="1600" dirty="0" smtClean="0">
                          <a:solidFill>
                            <a:srgbClr val="0070C0"/>
                          </a:solidFill>
                          <a:effectLst/>
                        </a:rPr>
                        <a:t> Méthode</a:t>
                      </a:r>
                      <a:r>
                        <a:rPr lang="fr-CA" sz="1600" baseline="0" dirty="0" smtClean="0">
                          <a:solidFill>
                            <a:srgbClr val="0070C0"/>
                          </a:solidFill>
                          <a:effectLst/>
                        </a:rPr>
                        <a:t> de l’oignon </a:t>
                      </a:r>
                      <a:endParaRPr lang="fr-CA"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4409536"/>
                  </a:ext>
                </a:extLst>
              </a:tr>
              <a:tr h="1604027">
                <a:tc>
                  <a:txBody>
                    <a:bodyPr/>
                    <a:lstStyle/>
                    <a:p>
                      <a:pPr>
                        <a:lnSpc>
                          <a:spcPct val="107000"/>
                        </a:lnSpc>
                        <a:spcAft>
                          <a:spcPts val="0"/>
                        </a:spcAft>
                      </a:pPr>
                      <a:r>
                        <a:rPr lang="fr-CA" sz="1600" dirty="0">
                          <a:effectLst/>
                        </a:rPr>
                        <a:t>Manque de </a:t>
                      </a:r>
                      <a:r>
                        <a:rPr lang="fr-CA" sz="1600" dirty="0" smtClean="0">
                          <a:effectLst/>
                        </a:rPr>
                        <a:t>temps</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CA" sz="1600" dirty="0">
                          <a:solidFill>
                            <a:srgbClr val="0070C0"/>
                          </a:solidFill>
                          <a:effectLst/>
                        </a:rPr>
                        <a:t>Est-ce que tu </a:t>
                      </a:r>
                      <a:r>
                        <a:rPr lang="fr-CA" sz="1600" dirty="0" smtClean="0">
                          <a:solidFill>
                            <a:srgbClr val="0070C0"/>
                          </a:solidFill>
                          <a:effectLst/>
                        </a:rPr>
                        <a:t>veux vraiment atteindre ce but ? </a:t>
                      </a:r>
                      <a:r>
                        <a:rPr lang="fr-CA" sz="1600" dirty="0">
                          <a:solidFill>
                            <a:srgbClr val="0070C0"/>
                          </a:solidFill>
                          <a:effectLst/>
                        </a:rPr>
                        <a:t>Est-ce que tu te </a:t>
                      </a:r>
                      <a:r>
                        <a:rPr lang="fr-CA" sz="1600" dirty="0" smtClean="0">
                          <a:solidFill>
                            <a:srgbClr val="0070C0"/>
                          </a:solidFill>
                          <a:effectLst/>
                        </a:rPr>
                        <a:t>connais</a:t>
                      </a:r>
                      <a:r>
                        <a:rPr lang="fr-CA" sz="1600" baseline="0" dirty="0" smtClean="0">
                          <a:solidFill>
                            <a:srgbClr val="0070C0"/>
                          </a:solidFill>
                          <a:effectLst/>
                        </a:rPr>
                        <a:t> assez et ce but est bien aligné avec tes valeurs</a:t>
                      </a:r>
                      <a:r>
                        <a:rPr lang="fr-CA" sz="1600" dirty="0" smtClean="0">
                          <a:solidFill>
                            <a:srgbClr val="0070C0"/>
                          </a:solidFill>
                          <a:effectLst/>
                        </a:rPr>
                        <a:t> </a:t>
                      </a:r>
                      <a:r>
                        <a:rPr lang="fr-CA" sz="1600" dirty="0">
                          <a:solidFill>
                            <a:srgbClr val="0070C0"/>
                          </a:solidFill>
                          <a:effectLst/>
                        </a:rPr>
                        <a:t>? </a:t>
                      </a:r>
                      <a:r>
                        <a:rPr lang="fr-CA" sz="1600" dirty="0" smtClean="0">
                          <a:solidFill>
                            <a:srgbClr val="0070C0"/>
                          </a:solidFill>
                          <a:effectLst/>
                        </a:rPr>
                        <a:t>Nomme</a:t>
                      </a:r>
                      <a:r>
                        <a:rPr lang="fr-CA" sz="1600" baseline="0" dirty="0" smtClean="0">
                          <a:solidFill>
                            <a:srgbClr val="0070C0"/>
                          </a:solidFill>
                          <a:effectLst/>
                        </a:rPr>
                        <a:t> t</a:t>
                      </a:r>
                      <a:r>
                        <a:rPr lang="fr-CA" sz="1600" dirty="0" smtClean="0">
                          <a:solidFill>
                            <a:srgbClr val="0070C0"/>
                          </a:solidFill>
                          <a:effectLst/>
                        </a:rPr>
                        <a:t>es </a:t>
                      </a:r>
                      <a:r>
                        <a:rPr lang="fr-CA" sz="1600" dirty="0">
                          <a:solidFill>
                            <a:srgbClr val="0070C0"/>
                          </a:solidFill>
                          <a:effectLst/>
                        </a:rPr>
                        <a:t>forces et </a:t>
                      </a:r>
                      <a:r>
                        <a:rPr lang="fr-CA" sz="1600" dirty="0" smtClean="0">
                          <a:solidFill>
                            <a:srgbClr val="0070C0"/>
                          </a:solidFill>
                          <a:effectLst/>
                        </a:rPr>
                        <a:t>tes </a:t>
                      </a:r>
                      <a:r>
                        <a:rPr lang="fr-CA" sz="1600" dirty="0">
                          <a:solidFill>
                            <a:srgbClr val="0070C0"/>
                          </a:solidFill>
                          <a:effectLst/>
                        </a:rPr>
                        <a:t>valeurs et </a:t>
                      </a:r>
                      <a:r>
                        <a:rPr lang="fr-CA" sz="1600" dirty="0" smtClean="0">
                          <a:solidFill>
                            <a:srgbClr val="0070C0"/>
                          </a:solidFill>
                          <a:effectLst/>
                        </a:rPr>
                        <a:t>confirme </a:t>
                      </a:r>
                      <a:r>
                        <a:rPr lang="fr-CA" sz="1600" dirty="0">
                          <a:solidFill>
                            <a:srgbClr val="0070C0"/>
                          </a:solidFill>
                          <a:effectLst/>
                        </a:rPr>
                        <a:t>si le but est vraiment celui que tu veux. </a:t>
                      </a:r>
                      <a:r>
                        <a:rPr lang="fr-CA" sz="1600" dirty="0" smtClean="0">
                          <a:solidFill>
                            <a:srgbClr val="0070C0"/>
                          </a:solidFill>
                          <a:effectLst/>
                        </a:rPr>
                        <a:t>Peut-être pensez-vous que vous n’y arriverai jamais </a:t>
                      </a:r>
                      <a:r>
                        <a:rPr lang="fr-CA" sz="1600" baseline="0" dirty="0" smtClean="0">
                          <a:solidFill>
                            <a:srgbClr val="0070C0"/>
                          </a:solidFill>
                          <a:effectLst/>
                        </a:rPr>
                        <a:t>? </a:t>
                      </a:r>
                      <a:r>
                        <a:rPr lang="fr-CA" sz="1600" dirty="0" smtClean="0">
                          <a:solidFill>
                            <a:srgbClr val="0070C0"/>
                          </a:solidFill>
                          <a:effectLst/>
                        </a:rPr>
                        <a:t> </a:t>
                      </a:r>
                      <a:endParaRPr lang="fr-CA" sz="1600"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fr-CA"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37788473"/>
                  </a:ext>
                </a:extLst>
              </a:tr>
            </a:tbl>
          </a:graphicData>
        </a:graphic>
      </p:graphicFrame>
      <p:sp>
        <p:nvSpPr>
          <p:cNvPr id="5" name="Titre 1"/>
          <p:cNvSpPr txBox="1">
            <a:spLocks/>
          </p:cNvSpPr>
          <p:nvPr>
            <p:custDataLst>
              <p:tags r:id="rId4"/>
            </p:custDataLst>
          </p:nvPr>
        </p:nvSpPr>
        <p:spPr>
          <a:xfrm>
            <a:off x="1199603" y="798021"/>
            <a:ext cx="9905998" cy="79199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fr-CA" sz="4000" dirty="0" smtClean="0">
                <a:solidFill>
                  <a:srgbClr val="0070C0"/>
                </a:solidFill>
              </a:rPr>
              <a:t>Vos comportements sont DES Indices…</a:t>
            </a:r>
            <a:endParaRPr lang="fr-CA" sz="4000" dirty="0">
              <a:solidFill>
                <a:srgbClr val="0070C0"/>
              </a:solidFill>
            </a:endParaRPr>
          </a:p>
        </p:txBody>
      </p:sp>
      <p:pic>
        <p:nvPicPr>
          <p:cNvPr id="2" name="Image 1"/>
          <p:cNvPicPr>
            <a:picLocks noChangeAspect="1"/>
          </p:cNvPicPr>
          <p:nvPr/>
        </p:nvPicPr>
        <p:blipFill>
          <a:blip r:embed="rId6"/>
          <a:stretch>
            <a:fillRect/>
          </a:stretch>
        </p:blipFill>
        <p:spPr>
          <a:xfrm>
            <a:off x="10445894" y="3483032"/>
            <a:ext cx="601517" cy="459266"/>
          </a:xfrm>
          <a:prstGeom prst="rect">
            <a:avLst/>
          </a:prstGeom>
        </p:spPr>
      </p:pic>
    </p:spTree>
    <p:custDataLst>
      <p:tags r:id="rId1"/>
    </p:custDataLst>
    <p:extLst>
      <p:ext uri="{BB962C8B-B14F-4D97-AF65-F5344CB8AC3E}">
        <p14:creationId xmlns:p14="http://schemas.microsoft.com/office/powerpoint/2010/main" val="32301245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custDataLst>
              <p:tags r:id="rId2"/>
            </p:custDataLst>
          </p:nvPr>
        </p:nvSpPr>
        <p:spPr>
          <a:xfrm>
            <a:off x="1834860" y="2581635"/>
            <a:ext cx="9265710" cy="2547082"/>
          </a:xfrm>
        </p:spPr>
        <p:txBody>
          <a:bodyPr>
            <a:normAutofit fontScale="85000" lnSpcReduction="20000"/>
          </a:bodyPr>
          <a:lstStyle/>
          <a:p>
            <a:r>
              <a:rPr lang="fr-CA" sz="2800" cap="none" dirty="0">
                <a:solidFill>
                  <a:schemeClr val="tx1"/>
                </a:solidFill>
                <a:cs typeface="Arial" panose="020B0604020202020204" pitchFamily="34" charset="0"/>
              </a:rPr>
              <a:t> </a:t>
            </a:r>
            <a:r>
              <a:rPr lang="fr-CA" sz="2800" cap="none" dirty="0" smtClean="0">
                <a:solidFill>
                  <a:schemeClr val="tx1"/>
                </a:solidFill>
                <a:cs typeface="Arial" panose="020B0604020202020204" pitchFamily="34" charset="0"/>
              </a:rPr>
              <a:t> </a:t>
            </a:r>
          </a:p>
          <a:p>
            <a:r>
              <a:rPr lang="fr-CA" sz="2800" cap="none" dirty="0" smtClean="0"/>
              <a:t>1. Tu </a:t>
            </a:r>
            <a:r>
              <a:rPr lang="fr-CA" sz="2800" cap="none" dirty="0"/>
              <a:t>as eu une offre d’emploi super, mais tu ne l’as pas prise</a:t>
            </a:r>
            <a:r>
              <a:rPr lang="fr-CA" sz="2800" cap="none" dirty="0" smtClean="0"/>
              <a:t>… Tu ne l’as sentais pas </a:t>
            </a:r>
            <a:r>
              <a:rPr lang="fr-CA" sz="2800" cap="none" dirty="0" smtClean="0"/>
              <a:t>…. (tellement moi ! </a:t>
            </a:r>
            <a:r>
              <a:rPr lang="fr-CA" sz="2800" cap="none" dirty="0" smtClean="0">
                <a:sym typeface="Wingdings" panose="05000000000000000000" pitchFamily="2" charset="2"/>
              </a:rPr>
              <a:t></a:t>
            </a:r>
            <a:r>
              <a:rPr lang="fr-CA" sz="2800" cap="none" dirty="0" smtClean="0"/>
              <a:t>)</a:t>
            </a:r>
            <a:r>
              <a:rPr lang="fr-CA" sz="2800" cap="none" dirty="0" smtClean="0"/>
              <a:t/>
            </a:r>
            <a:br>
              <a:rPr lang="fr-CA" sz="2800" cap="none" dirty="0" smtClean="0"/>
            </a:br>
            <a:endParaRPr lang="fr-CA" sz="2800" cap="none" dirty="0"/>
          </a:p>
          <a:p>
            <a:r>
              <a:rPr lang="fr-CA" sz="2800" cap="none" dirty="0"/>
              <a:t>2. Tu pouvais </a:t>
            </a:r>
            <a:r>
              <a:rPr lang="fr-CA" sz="2800" cap="none" dirty="0" smtClean="0"/>
              <a:t>aller vers le partenaire qu’il te faut, mais tu changes d’idées ou tu as peur de t’engager. …</a:t>
            </a:r>
          </a:p>
          <a:p>
            <a:endParaRPr lang="fr-CA" dirty="0"/>
          </a:p>
        </p:txBody>
      </p:sp>
      <p:sp>
        <p:nvSpPr>
          <p:cNvPr id="4" name="Titre 1"/>
          <p:cNvSpPr>
            <a:spLocks noGrp="1"/>
          </p:cNvSpPr>
          <p:nvPr>
            <p:ph type="ctrTitle"/>
            <p:custDataLst>
              <p:tags r:id="rId3"/>
            </p:custDataLst>
          </p:nvPr>
        </p:nvSpPr>
        <p:spPr>
          <a:xfrm>
            <a:off x="1776671" y="1110673"/>
            <a:ext cx="8791575" cy="1263650"/>
          </a:xfrm>
        </p:spPr>
        <p:txBody>
          <a:bodyPr>
            <a:normAutofit/>
          </a:bodyPr>
          <a:lstStyle/>
          <a:p>
            <a:r>
              <a:rPr lang="fr-CA" dirty="0" smtClean="0">
                <a:solidFill>
                  <a:srgbClr val="0070C0"/>
                </a:solidFill>
              </a:rPr>
              <a:t>D’autres Exemples: </a:t>
            </a:r>
            <a:endParaRPr lang="fr-CA" dirty="0">
              <a:solidFill>
                <a:srgbClr val="0070C0"/>
              </a:solidFill>
            </a:endParaRPr>
          </a:p>
        </p:txBody>
      </p:sp>
      <p:pic>
        <p:nvPicPr>
          <p:cNvPr id="2" name="Image 1"/>
          <p:cNvPicPr>
            <a:picLocks noChangeAspect="1"/>
          </p:cNvPicPr>
          <p:nvPr>
            <p:custDataLst>
              <p:tags r:id="rId4"/>
            </p:custDataLst>
          </p:nvPr>
        </p:nvPicPr>
        <p:blipFill>
          <a:blip r:embed="rId6"/>
          <a:stretch>
            <a:fillRect/>
          </a:stretch>
        </p:blipFill>
        <p:spPr>
          <a:xfrm>
            <a:off x="9086417" y="0"/>
            <a:ext cx="3105583" cy="2581635"/>
          </a:xfrm>
          <a:prstGeom prst="rect">
            <a:avLst/>
          </a:prstGeom>
        </p:spPr>
      </p:pic>
    </p:spTree>
    <p:custDataLst>
      <p:tags r:id="rId1"/>
    </p:custDataLst>
    <p:extLst>
      <p:ext uri="{BB962C8B-B14F-4D97-AF65-F5344CB8AC3E}">
        <p14:creationId xmlns:p14="http://schemas.microsoft.com/office/powerpoint/2010/main" val="726487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custDataLst>
              <p:tags r:id="rId2"/>
            </p:custDataLst>
          </p:nvPr>
        </p:nvSpPr>
        <p:spPr>
          <a:xfrm>
            <a:off x="1876423" y="1620982"/>
            <a:ext cx="9265710" cy="4234565"/>
          </a:xfrm>
        </p:spPr>
        <p:txBody>
          <a:bodyPr>
            <a:normAutofit/>
          </a:bodyPr>
          <a:lstStyle/>
          <a:p>
            <a:r>
              <a:rPr lang="fr-CA" cap="none" dirty="0"/>
              <a:t> </a:t>
            </a:r>
            <a:r>
              <a:rPr lang="fr-CA" cap="none" dirty="0" smtClean="0"/>
              <a:t>3. Tu commences un nouveau plan alimentaire pour avoir plus d’énergie, mais après une semaine de bons résultats, tu manges un aliment qui te cause du tort. Juste parce que c’est bon … </a:t>
            </a:r>
          </a:p>
          <a:p>
            <a:endParaRPr lang="fr-CA" cap="none" dirty="0"/>
          </a:p>
          <a:p>
            <a:r>
              <a:rPr lang="fr-CA" cap="none" dirty="0" smtClean="0"/>
              <a:t>4. Tu </a:t>
            </a:r>
            <a:r>
              <a:rPr lang="fr-CA" cap="none" dirty="0"/>
              <a:t>ne crois pas que tu peux avoir une meilleure </a:t>
            </a:r>
            <a:r>
              <a:rPr lang="fr-CA" cap="none" dirty="0" smtClean="0"/>
              <a:t>vie, </a:t>
            </a:r>
            <a:r>
              <a:rPr lang="fr-CA" cap="none" dirty="0"/>
              <a:t>alors tu es démotivée de t’améliorer dans ta </a:t>
            </a:r>
            <a:r>
              <a:rPr lang="fr-CA" cap="none" dirty="0" smtClean="0"/>
              <a:t>vie. Ainsi, tu </a:t>
            </a:r>
            <a:r>
              <a:rPr lang="fr-CA" cap="none" dirty="0"/>
              <a:t>te fixes des buts et tu ne les atteints jamais. </a:t>
            </a:r>
          </a:p>
          <a:p>
            <a:endParaRPr lang="fr-CA" dirty="0"/>
          </a:p>
        </p:txBody>
      </p:sp>
      <p:sp>
        <p:nvSpPr>
          <p:cNvPr id="4" name="Titre 1"/>
          <p:cNvSpPr>
            <a:spLocks noGrp="1"/>
          </p:cNvSpPr>
          <p:nvPr>
            <p:ph type="ctrTitle"/>
            <p:custDataLst>
              <p:tags r:id="rId3"/>
            </p:custDataLst>
          </p:nvPr>
        </p:nvSpPr>
        <p:spPr>
          <a:xfrm>
            <a:off x="1876423" y="129770"/>
            <a:ext cx="8791575" cy="1263650"/>
          </a:xfrm>
        </p:spPr>
        <p:txBody>
          <a:bodyPr>
            <a:normAutofit/>
          </a:bodyPr>
          <a:lstStyle/>
          <a:p>
            <a:r>
              <a:rPr lang="fr-CA" dirty="0" smtClean="0">
                <a:solidFill>
                  <a:srgbClr val="0070C0"/>
                </a:solidFill>
              </a:rPr>
              <a:t>D’autres Exemples: </a:t>
            </a:r>
            <a:endParaRPr lang="fr-CA" dirty="0">
              <a:solidFill>
                <a:srgbClr val="0070C0"/>
              </a:solidFill>
            </a:endParaRPr>
          </a:p>
        </p:txBody>
      </p:sp>
      <p:pic>
        <p:nvPicPr>
          <p:cNvPr id="2" name="Image 1"/>
          <p:cNvPicPr>
            <a:picLocks noChangeAspect="1"/>
          </p:cNvPicPr>
          <p:nvPr>
            <p:custDataLst>
              <p:tags r:id="rId4"/>
            </p:custDataLst>
          </p:nvPr>
        </p:nvPicPr>
        <p:blipFill>
          <a:blip r:embed="rId6"/>
          <a:stretch>
            <a:fillRect/>
          </a:stretch>
        </p:blipFill>
        <p:spPr>
          <a:xfrm>
            <a:off x="3995417" y="4378344"/>
            <a:ext cx="4553585" cy="2238687"/>
          </a:xfrm>
          <a:prstGeom prst="rect">
            <a:avLst/>
          </a:prstGeom>
        </p:spPr>
      </p:pic>
    </p:spTree>
    <p:custDataLst>
      <p:tags r:id="rId1"/>
    </p:custDataLst>
    <p:extLst>
      <p:ext uri="{BB962C8B-B14F-4D97-AF65-F5344CB8AC3E}">
        <p14:creationId xmlns:p14="http://schemas.microsoft.com/office/powerpoint/2010/main" val="106273316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Circuit</Template>
  <TotalTime>444</TotalTime>
  <Words>1202</Words>
  <Application>Microsoft Office PowerPoint</Application>
  <PresentationFormat>Grand écran</PresentationFormat>
  <Paragraphs>105</Paragraphs>
  <Slides>20</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20</vt:i4>
      </vt:variant>
    </vt:vector>
  </HeadingPairs>
  <TitlesOfParts>
    <vt:vector size="27" baseType="lpstr">
      <vt:lpstr>Arial</vt:lpstr>
      <vt:lpstr>Calibri</vt:lpstr>
      <vt:lpstr>Times New Roman</vt:lpstr>
      <vt:lpstr>Trebuchet MS</vt:lpstr>
      <vt:lpstr>Tw Cen MT</vt:lpstr>
      <vt:lpstr>Wingdings</vt:lpstr>
      <vt:lpstr>Circuit</vt:lpstr>
      <vt:lpstr>Présentation PowerPoint</vt:lpstr>
      <vt:lpstr>LES CROYANCES LIMITANTES</vt:lpstr>
      <vt:lpstr>LES CROYANCES LIMITANTES</vt:lpstr>
      <vt:lpstr>LES CROYANCES LIMITANTES</vt:lpstr>
      <vt:lpstr>Pour les surpasser ? </vt:lpstr>
      <vt:lpstr>Pour les surpasser </vt:lpstr>
      <vt:lpstr>Présentation PowerPoint</vt:lpstr>
      <vt:lpstr>D’autres Exemples: </vt:lpstr>
      <vt:lpstr>D’autres Exemples: </vt:lpstr>
      <vt:lpstr>Les croyances limitantes nous font manquer des opportunités, nous empêchent de prendre des chances et augmentent nos peurs alors on ne fait rien…. </vt:lpstr>
      <vt:lpstr>Situation: Tu as tombé durant un spectacle à l’école alors l’humiliation que tu as ressentie était trop grande.   Croyance: En tant qu’adulte, tu penses que tu ne peux pas parler en public. Tu te dis que tu as peur, tu es inconfortable et que ce n’est juste pas pour toi. </vt:lpstr>
      <vt:lpstr>Situation: Tu penses que tu n’es pas bon en mathématique, car tu avais de la difficulté en mathématique UNE FOIS au primaire. Tu as entendu ta mère dire que vous n’avez pas la « bosse » des maths dans la famille.   Croyance: Alors, tu as perdu espoir et rendu au secondaire, tu peux faire moins d’effort en mathématique, car tu ne le crois pas que tu peux réussir. Donc, tes résultats ne sont pas  très bon. Tu t’es attiré tes résultats. </vt:lpstr>
      <vt:lpstr>  Pour contrer tes croyances limitatives, il te faut travailler sur tes insécurités et tes peurs.   1. Il te faut donc construire ta confiance en soi.   2. Il semble que les gens attirent aussi ce qui renforcie leurs croyances. Tu fais moins d’effort, car tu ne crois pas que tu puisses réussir. Tu dois te trouver des stratégies pour t’obliger à faire des efforts. </vt:lpstr>
      <vt:lpstr>Présentation PowerPoint</vt:lpstr>
      <vt:lpstr>  AFFIRMATION générale:   Je laisse maintenant aller toutes les anciennes croyances au sujet de mes relations personnelles et la manière dont elles sont supposées être.     </vt:lpstr>
      <vt:lpstr>Présentation PowerPoint</vt:lpstr>
      <vt:lpstr>Présentation PowerPoint</vt:lpstr>
      <vt:lpstr>Présentation PowerPoint</vt:lpstr>
      <vt:lpstr>Pour aller encore plus loin…</vt:lpstr>
      <vt:lpstr>Présentation PowerPoint</vt:lpstr>
    </vt:vector>
  </TitlesOfParts>
  <Company>STM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Lévesque, Marie-Lou</dc:creator>
  <cp:lastModifiedBy>Lévesque, Marie-Lou</cp:lastModifiedBy>
  <cp:revision>28</cp:revision>
  <dcterms:created xsi:type="dcterms:W3CDTF">2021-05-14T21:29:37Z</dcterms:created>
  <dcterms:modified xsi:type="dcterms:W3CDTF">2021-05-19T23:18:07Z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E4783C4A-A3EB-44E7-83F3-69F7640EDE9B</vt:lpwstr>
  </property>
  <property fmtid="{D5CDD505-2E9C-101B-9397-08002B2CF9AE}" pid="3" name="ArticulatePath">
    <vt:lpwstr>croyances limitantes</vt:lpwstr>
  </property>
</Properties>
</file>